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1" r:id="rId2"/>
    <p:sldId id="258" r:id="rId3"/>
    <p:sldId id="313" r:id="rId4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4">
          <p15:clr>
            <a:srgbClr val="A4A3A4"/>
          </p15:clr>
        </p15:guide>
        <p15:guide id="2" orient="horz" pos="1076">
          <p15:clr>
            <a:srgbClr val="A4A3A4"/>
          </p15:clr>
        </p15:guide>
        <p15:guide id="3" orient="horz" pos="69">
          <p15:clr>
            <a:srgbClr val="A4A3A4"/>
          </p15:clr>
        </p15:guide>
        <p15:guide id="4" orient="horz" pos="554">
          <p15:clr>
            <a:srgbClr val="A4A3A4"/>
          </p15:clr>
        </p15:guide>
        <p15:guide id="5" orient="horz" pos="650">
          <p15:clr>
            <a:srgbClr val="A4A3A4"/>
          </p15:clr>
        </p15:guide>
        <p15:guide id="6" orient="horz" pos="3008">
          <p15:clr>
            <a:srgbClr val="A4A3A4"/>
          </p15:clr>
        </p15:guide>
        <p15:guide id="7" orient="horz" pos="2920">
          <p15:clr>
            <a:srgbClr val="A4A3A4"/>
          </p15:clr>
        </p15:guide>
        <p15:guide id="8" orient="horz" pos="163">
          <p15:clr>
            <a:srgbClr val="A4A3A4"/>
          </p15:clr>
        </p15:guide>
        <p15:guide id="9" orient="horz" pos="3116">
          <p15:clr>
            <a:srgbClr val="A4A3A4"/>
          </p15:clr>
        </p15:guide>
        <p15:guide id="10" pos="1916">
          <p15:clr>
            <a:srgbClr val="A4A3A4"/>
          </p15:clr>
        </p15:guide>
        <p15:guide id="11" pos="1865">
          <p15:clr>
            <a:srgbClr val="A4A3A4"/>
          </p15:clr>
        </p15:guide>
        <p15:guide id="12" pos="5465">
          <p15:clr>
            <a:srgbClr val="A4A3A4"/>
          </p15:clr>
        </p15:guide>
        <p15:guide id="13" pos="282">
          <p15:clr>
            <a:srgbClr val="A4A3A4"/>
          </p15:clr>
        </p15:guide>
        <p15:guide id="14" orient="horz" pos="3049">
          <p15:clr>
            <a:srgbClr val="A4A3A4"/>
          </p15:clr>
        </p15:guide>
        <p15:guide id="15" pos="1860">
          <p15:clr>
            <a:srgbClr val="A4A3A4"/>
          </p15:clr>
        </p15:guide>
        <p15:guide id="16" orient="horz" pos="3137">
          <p15:clr>
            <a:srgbClr val="A4A3A4"/>
          </p15:clr>
        </p15:guide>
        <p15:guide id="17" orient="horz" pos="3059">
          <p15:clr>
            <a:srgbClr val="A4A3A4"/>
          </p15:clr>
        </p15:guide>
        <p15:guide id="18" pos="54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900"/>
    <a:srgbClr val="50A9D9"/>
    <a:srgbClr val="FFFFFF"/>
    <a:srgbClr val="E12332"/>
    <a:srgbClr val="E1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4" autoAdjust="0"/>
    <p:restoredTop sz="68346" autoAdjust="0"/>
  </p:normalViewPr>
  <p:slideViewPr>
    <p:cSldViewPr snapToGrid="0" snapToObjects="1" showGuides="1">
      <p:cViewPr varScale="1">
        <p:scale>
          <a:sx n="58" d="100"/>
          <a:sy n="58" d="100"/>
        </p:scale>
        <p:origin x="1440" y="40"/>
      </p:cViewPr>
      <p:guideLst>
        <p:guide orient="horz" pos="2574"/>
        <p:guide orient="horz" pos="1076"/>
        <p:guide orient="horz" pos="69"/>
        <p:guide orient="horz" pos="554"/>
        <p:guide orient="horz" pos="650"/>
        <p:guide orient="horz" pos="3008"/>
        <p:guide orient="horz" pos="2920"/>
        <p:guide orient="horz" pos="163"/>
        <p:guide orient="horz" pos="3116"/>
        <p:guide pos="1916"/>
        <p:guide pos="1865"/>
        <p:guide pos="5465"/>
        <p:guide pos="282"/>
        <p:guide orient="horz" pos="3049"/>
        <p:guide pos="1860"/>
        <p:guide orient="horz" pos="3137"/>
        <p:guide orient="horz" pos="3059"/>
        <p:guide pos="54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F5B48-F0AE-BA42-ADFE-598CEA052491}" type="datetimeFigureOut">
              <a:rPr lang="de-DE" smtClean="0"/>
              <a:pPr/>
              <a:t>13.09.2015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E7DA1-637F-C149-A7FC-6C955B4FEB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358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A2DCD-6631-144A-B40F-4DB39F74E653}" type="datetimeFigureOut">
              <a:rPr lang="de-DE" smtClean="0"/>
              <a:pPr/>
              <a:t>13.09.2015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370AA-CF13-F34E-8C3A-08BBFCD430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78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70AA-CF13-F34E-8C3A-08BBFCD43090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014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2"/>
          <p:cNvSpPr>
            <a:spLocks noGrp="1"/>
          </p:cNvSpPr>
          <p:nvPr>
            <p:ph type="pic" idx="11"/>
          </p:nvPr>
        </p:nvSpPr>
        <p:spPr>
          <a:xfrm>
            <a:off x="457200" y="1714500"/>
            <a:ext cx="2503488" cy="2378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5" name="Bildplatzhalter 2"/>
          <p:cNvSpPr>
            <a:spLocks noGrp="1"/>
          </p:cNvSpPr>
          <p:nvPr>
            <p:ph type="pic" idx="12"/>
          </p:nvPr>
        </p:nvSpPr>
        <p:spPr>
          <a:xfrm>
            <a:off x="3052762" y="1714500"/>
            <a:ext cx="5622926" cy="23717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Line 9"/>
          <p:cNvSpPr>
            <a:spLocks noChangeShapeType="1"/>
          </p:cNvSpPr>
          <p:nvPr userDrawn="1"/>
        </p:nvSpPr>
        <p:spPr bwMode="auto">
          <a:xfrm flipH="1">
            <a:off x="457200" y="884465"/>
            <a:ext cx="8229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itel 9"/>
          <p:cNvSpPr>
            <a:spLocks noGrp="1"/>
          </p:cNvSpPr>
          <p:nvPr>
            <p:ph type="title"/>
          </p:nvPr>
        </p:nvSpPr>
        <p:spPr>
          <a:xfrm>
            <a:off x="457200" y="884465"/>
            <a:ext cx="8229600" cy="471056"/>
          </a:xfrm>
          <a:prstGeom prst="rect">
            <a:avLst/>
          </a:prstGeom>
        </p:spPr>
        <p:txBody>
          <a:bodyPr vert="horz" lIns="36000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455816" y="1032273"/>
            <a:ext cx="8219872" cy="3596878"/>
          </a:xfrm>
          <a:prstGeom prst="rect">
            <a:avLst/>
          </a:prstGeom>
        </p:spPr>
        <p:txBody>
          <a:bodyPr lIns="36000" tIns="36000"/>
          <a:lstStyle>
            <a:lvl1pPr marL="268288" indent="-268288">
              <a:spcAft>
                <a:spcPts val="600"/>
              </a:spcAft>
              <a:buFont typeface="Arial"/>
              <a:buChar char="•"/>
              <a:defRPr sz="2000">
                <a:latin typeface="Arial"/>
                <a:cs typeface="Arial"/>
              </a:defRPr>
            </a:lvl1pPr>
            <a:lvl2pPr marL="534988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2pPr>
            <a:lvl3pPr marL="808038" indent="-273050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3pPr>
            <a:lvl4pPr marL="1079500" indent="-271463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4pPr>
            <a:lvl5pPr marL="1343025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/>
          <p:cNvSpPr>
            <a:spLocks noGrp="1"/>
          </p:cNvSpPr>
          <p:nvPr>
            <p:ph type="pic" idx="11"/>
          </p:nvPr>
        </p:nvSpPr>
        <p:spPr>
          <a:xfrm>
            <a:off x="4737804" y="1032273"/>
            <a:ext cx="3948996" cy="35968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7" name="Line 9"/>
          <p:cNvSpPr>
            <a:spLocks noChangeShapeType="1"/>
          </p:cNvSpPr>
          <p:nvPr userDrawn="1"/>
        </p:nvSpPr>
        <p:spPr bwMode="auto">
          <a:xfrm flipH="1">
            <a:off x="457200" y="884465"/>
            <a:ext cx="8229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itel 9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764381"/>
          </a:xfrm>
          <a:prstGeom prst="rect">
            <a:avLst/>
          </a:prstGeom>
        </p:spPr>
        <p:txBody>
          <a:bodyPr vert="horz" lIns="0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1" name="Inhaltsplatzhalter 2"/>
          <p:cNvSpPr>
            <a:spLocks noGrp="1"/>
          </p:cNvSpPr>
          <p:nvPr>
            <p:ph sz="half" idx="1"/>
          </p:nvPr>
        </p:nvSpPr>
        <p:spPr>
          <a:xfrm>
            <a:off x="455817" y="1032273"/>
            <a:ext cx="4125993" cy="3596878"/>
          </a:xfrm>
          <a:prstGeom prst="rect">
            <a:avLst/>
          </a:prstGeom>
        </p:spPr>
        <p:txBody>
          <a:bodyPr lIns="36000" tIns="36000"/>
          <a:lstStyle>
            <a:lvl1pPr marL="268288" indent="-268288">
              <a:spcAft>
                <a:spcPts val="600"/>
              </a:spcAft>
              <a:buFont typeface="Arial"/>
              <a:buChar char="•"/>
              <a:defRPr sz="2000">
                <a:latin typeface="Arial"/>
                <a:cs typeface="Arial"/>
              </a:defRPr>
            </a:lvl1pPr>
            <a:lvl2pPr marL="534988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2pPr>
            <a:lvl3pPr marL="808038" indent="-273050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3pPr>
            <a:lvl4pPr marL="1079500" indent="-271463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4pPr>
            <a:lvl5pPr marL="1343025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orlage.lehrplan.ch/index.php?nav=160|41|9&amp;code=a|6|1|9|0|3" TargetMode="External"/><Relationship Id="rId2" Type="http://schemas.openxmlformats.org/officeDocument/2006/relationships/hyperlink" Target="http://www.zebis.ch/Unterricht/schublade/uZ9q5TZJHAVwMBFUxSJP63y83GfB4s/docs/Lehrplan%20Mensch%20und%20Umwelt%20200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000" dirty="0" smtClean="0"/>
              <a:t>Warum</a:t>
            </a:r>
            <a:r>
              <a:rPr lang="de-CH" sz="2800" dirty="0" smtClean="0"/>
              <a:t> Kompetenzen? Ein Blick zurück</a:t>
            </a:r>
            <a:endParaRPr lang="de-CH" sz="2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389" y="5340743"/>
            <a:ext cx="3828233" cy="2254643"/>
          </a:xfrm>
          <a:prstGeom prst="rect">
            <a:avLst/>
          </a:prstGeom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462561" y="812439"/>
            <a:ext cx="4125993" cy="3596878"/>
          </a:xfrm>
          <a:prstGeom prst="rect">
            <a:avLst/>
          </a:prstGeom>
        </p:spPr>
        <p:txBody>
          <a:bodyPr lIns="36000" tIns="36000"/>
          <a:lstStyle>
            <a:lvl1pPr marL="268288" indent="-268288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34988" indent="-2635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08038" indent="-2730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79500" indent="-271463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43025" indent="-2635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50"/>
              </a:spcBef>
              <a:buFont typeface="Arial"/>
              <a:buNone/>
            </a:pPr>
            <a:r>
              <a:rPr lang="de-CH" b="1" dirty="0" smtClean="0"/>
              <a:t>Typische Klagen zu den Schwächen der Schule</a:t>
            </a:r>
          </a:p>
          <a:p>
            <a:pPr marL="0" indent="0">
              <a:spcBef>
                <a:spcPts val="150"/>
              </a:spcBef>
              <a:spcAft>
                <a:spcPts val="150"/>
              </a:spcAft>
              <a:buFont typeface="Arial"/>
              <a:buNone/>
            </a:pPr>
            <a:r>
              <a:rPr lang="de-CH" sz="1800" dirty="0" smtClean="0"/>
              <a:t>Die </a:t>
            </a:r>
            <a:r>
              <a:rPr lang="de-CH" sz="1800" dirty="0" err="1" smtClean="0"/>
              <a:t>SchülerInnen</a:t>
            </a:r>
            <a:r>
              <a:rPr lang="de-CH" sz="1800" dirty="0" smtClean="0"/>
              <a:t>…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wissen zwar viel, können es aber im Alltag nicht </a:t>
            </a:r>
            <a:r>
              <a:rPr lang="de-CH" sz="1800" b="1" dirty="0" smtClean="0"/>
              <a:t>anwenden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haben viel fachliches Detailwissen, können es aber nicht über die Fachgrenzen hinaus einsetzen.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wissen vieles nur oberflächlich und haben nur wenig </a:t>
            </a:r>
            <a:r>
              <a:rPr lang="de-CH" sz="1800" b="1" dirty="0" smtClean="0"/>
              <a:t>wirklich verstanden</a:t>
            </a:r>
            <a:r>
              <a:rPr lang="de-CH" sz="1800" dirty="0" smtClean="0"/>
              <a:t>.</a:t>
            </a:r>
          </a:p>
          <a:p>
            <a:pPr marL="271463" lvl="1" indent="0">
              <a:spcBef>
                <a:spcPts val="150"/>
              </a:spcBef>
              <a:spcAft>
                <a:spcPts val="150"/>
              </a:spcAft>
              <a:buNone/>
            </a:pPr>
            <a:r>
              <a:rPr lang="de-CH" sz="1800" dirty="0" smtClean="0">
                <a:sym typeface="Wingdings" panose="05000000000000000000" pitchFamily="2" charset="2"/>
              </a:rPr>
              <a:t> </a:t>
            </a:r>
            <a:r>
              <a:rPr lang="de-CH" sz="1800" dirty="0" smtClean="0"/>
              <a:t>vgl. Heraklit bis PISA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4798543" y="812439"/>
            <a:ext cx="4125993" cy="3596878"/>
          </a:xfrm>
          <a:prstGeom prst="rect">
            <a:avLst/>
          </a:prstGeom>
        </p:spPr>
        <p:txBody>
          <a:bodyPr lIns="36000" tIns="36000"/>
          <a:lstStyle>
            <a:lvl1pPr marL="268288" indent="-268288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34988" indent="-2635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08038" indent="-2730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79500" indent="-271463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43025" indent="-2635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50"/>
              </a:spcBef>
              <a:spcAft>
                <a:spcPts val="150"/>
              </a:spcAft>
              <a:buFont typeface="Arial"/>
              <a:buNone/>
            </a:pPr>
            <a:r>
              <a:rPr lang="de-CH" b="1" dirty="0" smtClean="0"/>
              <a:t>So sollte es sein…</a:t>
            </a:r>
            <a:endParaRPr lang="de-CH" b="1" dirty="0"/>
          </a:p>
          <a:p>
            <a:pPr marL="0" indent="0">
              <a:spcBef>
                <a:spcPts val="150"/>
              </a:spcBef>
              <a:spcAft>
                <a:spcPts val="150"/>
              </a:spcAft>
              <a:buFont typeface="Arial"/>
              <a:buNone/>
            </a:pPr>
            <a:endParaRPr lang="de-CH" b="1" dirty="0" smtClean="0"/>
          </a:p>
          <a:p>
            <a:pPr marL="0" indent="0">
              <a:spcBef>
                <a:spcPts val="150"/>
              </a:spcBef>
              <a:spcAft>
                <a:spcPts val="150"/>
              </a:spcAft>
              <a:buFont typeface="Arial"/>
              <a:buNone/>
            </a:pPr>
            <a:endParaRPr lang="de-CH" sz="1800" dirty="0" smtClean="0"/>
          </a:p>
          <a:p>
            <a:pPr lvl="1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Wissen </a:t>
            </a:r>
            <a:r>
              <a:rPr lang="de-CH" sz="1800" b="1" dirty="0" smtClean="0"/>
              <a:t>anwenden</a:t>
            </a:r>
            <a:r>
              <a:rPr lang="de-CH" sz="1800" dirty="0" smtClean="0"/>
              <a:t> statt (nur) auswendig lernen</a:t>
            </a:r>
            <a:endParaRPr lang="de-CH" sz="1800" b="1" dirty="0" smtClean="0"/>
          </a:p>
          <a:p>
            <a:pPr lvl="1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Was man in der Schule lernt, soll sich in unterschiedlichen Fachbereichen anwenden lassen.</a:t>
            </a:r>
          </a:p>
          <a:p>
            <a:pPr lvl="1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vertieftes </a:t>
            </a:r>
            <a:r>
              <a:rPr lang="de-CH" sz="1800" b="1" dirty="0" smtClean="0"/>
              <a:t>Verständnis</a:t>
            </a:r>
            <a:r>
              <a:rPr lang="de-CH" sz="1800" dirty="0" smtClean="0"/>
              <a:t> statt oberflächliches Faktenwissen</a:t>
            </a:r>
          </a:p>
          <a:p>
            <a:pPr marL="271463" lvl="1" indent="0">
              <a:spcBef>
                <a:spcPts val="150"/>
              </a:spcBef>
              <a:spcAft>
                <a:spcPts val="150"/>
              </a:spcAft>
              <a:buNone/>
            </a:pPr>
            <a:r>
              <a:rPr lang="de-CH" sz="1800" dirty="0" smtClean="0">
                <a:sym typeface="Wingdings" panose="05000000000000000000" pitchFamily="2" charset="2"/>
              </a:rPr>
              <a:t> nicht neu!</a:t>
            </a:r>
            <a:endParaRPr lang="de-CH" sz="1800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514" y="3467066"/>
            <a:ext cx="2012216" cy="118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62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20348" r="48944" b="19250"/>
          <a:stretch/>
        </p:blipFill>
        <p:spPr>
          <a:xfrm>
            <a:off x="258220" y="2165600"/>
            <a:ext cx="2275550" cy="1892934"/>
          </a:xfrm>
          <a:prstGeom prst="rect">
            <a:avLst/>
          </a:prstGeom>
        </p:spPr>
      </p:pic>
      <p:sp>
        <p:nvSpPr>
          <p:cNvPr id="12" name="Ovale Legende 11"/>
          <p:cNvSpPr/>
          <p:nvPr/>
        </p:nvSpPr>
        <p:spPr>
          <a:xfrm>
            <a:off x="4010399" y="625139"/>
            <a:ext cx="2618485" cy="898497"/>
          </a:xfrm>
          <a:prstGeom prst="wedgeEllipseCallout">
            <a:avLst>
              <a:gd name="adj1" fmla="val -32899"/>
              <a:gd name="adj2" fmla="val 10506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Dann soll er mir ein paar zeigen!</a:t>
            </a:r>
            <a:endParaRPr lang="de-CH" sz="16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1907" y="94614"/>
            <a:ext cx="8229600" cy="471056"/>
          </a:xfrm>
        </p:spPr>
        <p:txBody>
          <a:bodyPr/>
          <a:lstStyle/>
          <a:p>
            <a:r>
              <a:rPr lang="de-CH" sz="3000" dirty="0" smtClean="0"/>
              <a:t>Was sind Kompetenzen?</a:t>
            </a:r>
            <a:br>
              <a:rPr lang="de-CH" sz="3000" dirty="0" smtClean="0"/>
            </a:br>
            <a:endParaRPr lang="de-CH" sz="3000" b="0" dirty="0"/>
          </a:p>
        </p:txBody>
      </p:sp>
      <p:sp>
        <p:nvSpPr>
          <p:cNvPr id="14" name="Ovale Legende 13"/>
          <p:cNvSpPr/>
          <p:nvPr/>
        </p:nvSpPr>
        <p:spPr>
          <a:xfrm>
            <a:off x="6002716" y="1163016"/>
            <a:ext cx="3077155" cy="1304014"/>
          </a:xfrm>
          <a:prstGeom prst="wedgeEllipseCallout">
            <a:avLst>
              <a:gd name="adj1" fmla="val -58109"/>
              <a:gd name="adj2" fmla="val 3951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He, ich habe gesagt mein Hund </a:t>
            </a:r>
            <a:r>
              <a:rPr lang="de-CH" sz="1600" b="1" dirty="0" smtClean="0">
                <a:solidFill>
                  <a:srgbClr val="00B050"/>
                </a:solidFill>
              </a:rPr>
              <a:t>kennt</a:t>
            </a:r>
            <a:r>
              <a:rPr lang="de-CH" sz="1600" dirty="0" smtClean="0"/>
              <a:t> viele Kunststücke und nicht er </a:t>
            </a:r>
            <a:r>
              <a:rPr lang="de-CH" sz="1600" b="1" dirty="0" smtClean="0">
                <a:solidFill>
                  <a:srgbClr val="0070C0"/>
                </a:solidFill>
              </a:rPr>
              <a:t>kann</a:t>
            </a:r>
            <a:r>
              <a:rPr lang="de-CH" sz="1600" dirty="0" smtClean="0">
                <a:solidFill>
                  <a:srgbClr val="0070C0"/>
                </a:solidFill>
              </a:rPr>
              <a:t> </a:t>
            </a:r>
            <a:r>
              <a:rPr lang="de-CH" sz="1600" dirty="0" smtClean="0"/>
              <a:t>welche!</a:t>
            </a:r>
            <a:endParaRPr lang="de-CH" sz="1600" dirty="0"/>
          </a:p>
        </p:txBody>
      </p:sp>
      <p:sp>
        <p:nvSpPr>
          <p:cNvPr id="21" name="Titel 3"/>
          <p:cNvSpPr txBox="1">
            <a:spLocks/>
          </p:cNvSpPr>
          <p:nvPr/>
        </p:nvSpPr>
        <p:spPr>
          <a:xfrm>
            <a:off x="1395995" y="4216529"/>
            <a:ext cx="8229600" cy="649972"/>
          </a:xfrm>
          <a:prstGeom prst="rect">
            <a:avLst/>
          </a:prstGeom>
        </p:spPr>
        <p:txBody>
          <a:bodyPr vert="horz" lIns="36000"/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1600" dirty="0" smtClean="0"/>
              <a:t>Kompetenz = 	</a:t>
            </a:r>
            <a:r>
              <a:rPr lang="de-CH" sz="1600" dirty="0" smtClean="0">
                <a:solidFill>
                  <a:srgbClr val="00B050"/>
                </a:solidFill>
              </a:rPr>
              <a:t>Wissen</a:t>
            </a:r>
            <a:r>
              <a:rPr lang="de-CH" sz="1600" dirty="0" smtClean="0"/>
              <a:t> + </a:t>
            </a:r>
            <a:r>
              <a:rPr lang="de-CH" sz="1600" dirty="0" smtClean="0">
                <a:solidFill>
                  <a:srgbClr val="0070C0"/>
                </a:solidFill>
              </a:rPr>
              <a:t>Können</a:t>
            </a:r>
            <a:r>
              <a:rPr lang="de-CH" sz="1600" dirty="0" smtClean="0"/>
              <a:t> + </a:t>
            </a:r>
            <a:r>
              <a:rPr lang="de-CH" sz="1600" dirty="0" smtClean="0">
                <a:solidFill>
                  <a:srgbClr val="F56900"/>
                </a:solidFill>
              </a:rPr>
              <a:t>Bereitschaft</a:t>
            </a:r>
            <a:r>
              <a:rPr lang="de-CH" sz="1600" dirty="0" smtClean="0"/>
              <a:t> (Wollen) </a:t>
            </a:r>
          </a:p>
          <a:p>
            <a:r>
              <a:rPr lang="de-CH" sz="1600" dirty="0" smtClean="0"/>
              <a:t>			um herausfordernde Aufgaben zu lösen</a:t>
            </a:r>
            <a:endParaRPr lang="de-CH" sz="16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20348" r="48944" b="19250"/>
          <a:stretch/>
        </p:blipFill>
        <p:spPr>
          <a:xfrm>
            <a:off x="3420485" y="2217869"/>
            <a:ext cx="2090310" cy="1738841"/>
          </a:xfrm>
          <a:prstGeom prst="rect">
            <a:avLst/>
          </a:prstGeom>
        </p:spPr>
      </p:pic>
      <p:sp>
        <p:nvSpPr>
          <p:cNvPr id="23" name="Ovale Legende 22"/>
          <p:cNvSpPr/>
          <p:nvPr/>
        </p:nvSpPr>
        <p:spPr>
          <a:xfrm>
            <a:off x="55969" y="805208"/>
            <a:ext cx="2361537" cy="1009815"/>
          </a:xfrm>
          <a:prstGeom prst="wedgeEllipseCallout">
            <a:avLst>
              <a:gd name="adj1" fmla="val -11272"/>
              <a:gd name="adj2" fmla="val 7081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Kennt dein Hund ein paar Kunststücke?</a:t>
            </a:r>
            <a:endParaRPr lang="de-CH" sz="1600" dirty="0"/>
          </a:p>
        </p:txBody>
      </p:sp>
      <p:sp>
        <p:nvSpPr>
          <p:cNvPr id="24" name="Ovale Legende 23"/>
          <p:cNvSpPr/>
          <p:nvPr/>
        </p:nvSpPr>
        <p:spPr>
          <a:xfrm>
            <a:off x="2124446" y="1452348"/>
            <a:ext cx="2067339" cy="793261"/>
          </a:xfrm>
          <a:prstGeom prst="wedgeEllipseCallout">
            <a:avLst>
              <a:gd name="adj1" fmla="val -40503"/>
              <a:gd name="adj2" fmla="val 662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Klar. Er kennt viele!</a:t>
            </a:r>
            <a:endParaRPr lang="de-CH" sz="1600" dirty="0"/>
          </a:p>
        </p:txBody>
      </p:sp>
      <p:sp>
        <p:nvSpPr>
          <p:cNvPr id="20" name="Ovale Legende 19"/>
          <p:cNvSpPr/>
          <p:nvPr/>
        </p:nvSpPr>
        <p:spPr>
          <a:xfrm>
            <a:off x="5755811" y="2528514"/>
            <a:ext cx="3324060" cy="1555040"/>
          </a:xfrm>
          <a:prstGeom prst="wedgeEllipseCallout">
            <a:avLst>
              <a:gd name="adj1" fmla="val -59582"/>
              <a:gd name="adj2" fmla="val -39889"/>
            </a:avLst>
          </a:prstGeom>
          <a:ln>
            <a:solidFill>
              <a:srgbClr val="50A9D9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Er </a:t>
            </a:r>
            <a:r>
              <a:rPr lang="de-CH" sz="1600" b="1" dirty="0" smtClean="0">
                <a:solidFill>
                  <a:srgbClr val="00B050"/>
                </a:solidFill>
              </a:rPr>
              <a:t>kennt</a:t>
            </a:r>
            <a:r>
              <a:rPr lang="de-CH" sz="1600" dirty="0" smtClean="0"/>
              <a:t> viele Kunststücke, </a:t>
            </a:r>
          </a:p>
          <a:p>
            <a:pPr algn="ctr"/>
            <a:r>
              <a:rPr lang="de-CH" sz="1600" dirty="0" smtClean="0"/>
              <a:t>er </a:t>
            </a:r>
            <a:r>
              <a:rPr lang="de-CH" sz="1600" b="1" dirty="0" smtClean="0">
                <a:solidFill>
                  <a:srgbClr val="0070C0"/>
                </a:solidFill>
              </a:rPr>
              <a:t>kann</a:t>
            </a:r>
            <a:r>
              <a:rPr lang="de-CH" sz="1600" dirty="0" smtClean="0">
                <a:solidFill>
                  <a:srgbClr val="0070C0"/>
                </a:solidFill>
              </a:rPr>
              <a:t> </a:t>
            </a:r>
            <a:r>
              <a:rPr lang="de-CH" sz="1600" dirty="0" smtClean="0"/>
              <a:t>auch einige, </a:t>
            </a:r>
          </a:p>
          <a:p>
            <a:pPr algn="ctr"/>
            <a:r>
              <a:rPr lang="de-CH" sz="1600" dirty="0" smtClean="0"/>
              <a:t>aber er </a:t>
            </a:r>
            <a:r>
              <a:rPr lang="de-CH" sz="1600" b="1" dirty="0" smtClean="0">
                <a:solidFill>
                  <a:srgbClr val="F56900"/>
                </a:solidFill>
              </a:rPr>
              <a:t>will</a:t>
            </a:r>
            <a:r>
              <a:rPr lang="de-CH" sz="1600" dirty="0" smtClean="0">
                <a:solidFill>
                  <a:srgbClr val="F56900"/>
                </a:solidFill>
              </a:rPr>
              <a:t> </a:t>
            </a:r>
            <a:r>
              <a:rPr lang="de-CH" sz="1600" dirty="0" smtClean="0"/>
              <a:t>jetzt keines zeigen!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279289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1" grpId="0"/>
      <p:bldP spid="23" grpId="0" animBg="1"/>
      <p:bldP spid="24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114301"/>
            <a:ext cx="8229600" cy="764381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CH" sz="3000" dirty="0" smtClean="0"/>
              <a:t>…</a:t>
            </a:r>
            <a:r>
              <a:rPr lang="de-CH" sz="3000" b="1" dirty="0" smtClean="0"/>
              <a:t>doch Kinder sind keine Hunde. </a:t>
            </a:r>
            <a:br>
              <a:rPr lang="de-CH" sz="3000" b="1" dirty="0" smtClean="0"/>
            </a:br>
            <a:r>
              <a:rPr lang="de-CH" sz="3000" b="1" dirty="0" smtClean="0"/>
              <a:t>Beispiele aus Alltag und Schule</a:t>
            </a:r>
            <a:endParaRPr lang="de-CH" sz="30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064" y="1218390"/>
            <a:ext cx="8219872" cy="3596878"/>
          </a:xfrm>
        </p:spPr>
        <p:txBody>
          <a:bodyPr/>
          <a:lstStyle/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de-CH" sz="1800" dirty="0" smtClean="0"/>
              <a:t>Im Alltag (oder in der Hauswirtschaft): Zitronenkuchen backen</a:t>
            </a:r>
          </a:p>
          <a:p>
            <a:pPr lvl="2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Ich kenne das Rezept. (Wissen)</a:t>
            </a:r>
          </a:p>
          <a:p>
            <a:pPr lvl="2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Ich beherrsche die Arbeitsschritte. (Können)</a:t>
            </a:r>
          </a:p>
          <a:p>
            <a:pPr lvl="2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Ich tue es auch, ich backe den Kuchen! (Bereitschaft)</a:t>
            </a:r>
          </a:p>
          <a:p>
            <a:pPr lvl="2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/>
              <a:t>Anwendung auf andere Aufgaben: </a:t>
            </a:r>
            <a:r>
              <a:rPr lang="de-CH" sz="1800" dirty="0" err="1" smtClean="0"/>
              <a:t>Schoggikuchen</a:t>
            </a:r>
            <a:r>
              <a:rPr lang="de-CH" sz="1800" dirty="0" smtClean="0"/>
              <a:t> backen</a:t>
            </a:r>
            <a:endParaRPr lang="de-CH" sz="1800" dirty="0"/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de-CH" sz="1800" dirty="0" smtClean="0"/>
              <a:t>In der Schule: Geschichte</a:t>
            </a:r>
          </a:p>
          <a:p>
            <a:pPr lvl="2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>
                <a:hlinkClick r:id="rId2"/>
              </a:rPr>
              <a:t>Lehrplan von 1993 (Fach Mensch und Umwelt)</a:t>
            </a:r>
            <a:r>
              <a:rPr lang="de-CH" sz="1800" dirty="0" smtClean="0"/>
              <a:t>: Von den Eiszeitjägern zu den ersten Bauern, die Römer in der Schweiz, Leben im Mittelalter</a:t>
            </a:r>
          </a:p>
          <a:p>
            <a:pPr lvl="2">
              <a:spcBef>
                <a:spcPts val="150"/>
              </a:spcBef>
              <a:spcAft>
                <a:spcPts val="150"/>
              </a:spcAft>
              <a:buFont typeface="Courier New" panose="02070309020205020404" pitchFamily="49" charset="0"/>
              <a:buChar char="o"/>
            </a:pPr>
            <a:r>
              <a:rPr lang="de-CH" sz="1800" dirty="0" smtClean="0">
                <a:hlinkClick r:id="rId3"/>
              </a:rPr>
              <a:t>Lehrplan 21 (Fach Natur, Mensch, Gesellschaft)</a:t>
            </a:r>
            <a:r>
              <a:rPr lang="de-CH" sz="1800" dirty="0" smtClean="0"/>
              <a:t>: Die </a:t>
            </a:r>
            <a:r>
              <a:rPr lang="de-CH" sz="1800" dirty="0" err="1" smtClean="0"/>
              <a:t>SchülerInnen</a:t>
            </a:r>
            <a:r>
              <a:rPr lang="de-CH" sz="1800" dirty="0" smtClean="0"/>
              <a:t> können sich aus Sachtexten, Karten, Quellen ein differenziertes Bild einer historischen Epoche machen.</a:t>
            </a: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77213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s">
  <a:themeElements>
    <a:clrScheme name="Benutzerdefiniert 1">
      <a:dk1>
        <a:sysClr val="windowText" lastClr="000000"/>
      </a:dk1>
      <a:lt1>
        <a:sysClr val="window" lastClr="FFFFFF"/>
      </a:lt1>
      <a:dk2>
        <a:srgbClr val="B2B2B2"/>
      </a:dk2>
      <a:lt2>
        <a:srgbClr val="FFFFFF"/>
      </a:lt2>
      <a:accent1>
        <a:srgbClr val="F56900"/>
      </a:accent1>
      <a:accent2>
        <a:srgbClr val="E1007D"/>
      </a:accent2>
      <a:accent3>
        <a:srgbClr val="0082C8"/>
      </a:accent3>
      <a:accent4>
        <a:srgbClr val="6EB92D"/>
      </a:accent4>
      <a:accent5>
        <a:srgbClr val="E12332"/>
      </a:accent5>
      <a:accent6>
        <a:srgbClr val="FFFF00"/>
      </a:accent6>
      <a:hlink>
        <a:srgbClr val="000000"/>
      </a:hlink>
      <a:folHlink>
        <a:srgbClr val="00000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</Words>
  <Application>Microsoft Office PowerPoint</Application>
  <PresentationFormat>Bildschirmpräsentation (16:9)</PresentationFormat>
  <Paragraphs>34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ps</vt:lpstr>
      <vt:lpstr>Warum Kompetenzen? Ein Blick zurück</vt:lpstr>
      <vt:lpstr>Was sind Kompetenzen? </vt:lpstr>
      <vt:lpstr>…doch Kinder sind keine Hunde.  Beispiele aus Alltag und Schule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Warum Kompetenzen? Ein Blick zurück</dc:title>
  <dc:creator>Pirmin Stadler</dc:creator>
  <cp:lastModifiedBy>Pirmin Stadler</cp:lastModifiedBy>
  <cp:revision>212</cp:revision>
  <dcterms:created xsi:type="dcterms:W3CDTF">2015-07-14T12:01:52Z</dcterms:created>
  <dcterms:modified xsi:type="dcterms:W3CDTF">2015-09-13T21:06:05Z</dcterms:modified>
</cp:coreProperties>
</file>