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2" r:id="rId3"/>
    <p:sldId id="273" r:id="rId4"/>
    <p:sldId id="257" r:id="rId5"/>
    <p:sldId id="275" r:id="rId6"/>
    <p:sldId id="258" r:id="rId7"/>
    <p:sldId id="259" r:id="rId8"/>
    <p:sldId id="262" r:id="rId9"/>
    <p:sldId id="260" r:id="rId10"/>
    <p:sldId id="264" r:id="rId11"/>
    <p:sldId id="279" r:id="rId12"/>
    <p:sldId id="277" r:id="rId13"/>
    <p:sldId id="268" r:id="rId14"/>
    <p:sldId id="269" r:id="rId15"/>
    <p:sldId id="270" r:id="rId16"/>
    <p:sldId id="271" r:id="rId17"/>
    <p:sldId id="274" r:id="rId18"/>
    <p:sldId id="266" r:id="rId19"/>
    <p:sldId id="267" r:id="rId20"/>
    <p:sldId id="276"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135" autoAdjust="0"/>
  </p:normalViewPr>
  <p:slideViewPr>
    <p:cSldViewPr snapToGrid="0">
      <p:cViewPr varScale="1">
        <p:scale>
          <a:sx n="43" d="100"/>
          <a:sy n="43" d="100"/>
        </p:scale>
        <p:origin x="1576" y="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65539-9EED-45DC-9ED6-133594582B68}" type="datetimeFigureOut">
              <a:rPr lang="de-CH" smtClean="0"/>
              <a:t>10.09.2015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AC6A2-0639-4D25-9066-F6937C5C960B}" type="slidenum">
              <a:rPr lang="de-CH" smtClean="0"/>
              <a:t>‹Nr.›</a:t>
            </a:fld>
            <a:endParaRPr lang="de-CH"/>
          </a:p>
        </p:txBody>
      </p:sp>
    </p:spTree>
    <p:extLst>
      <p:ext uri="{BB962C8B-B14F-4D97-AF65-F5344CB8AC3E}">
        <p14:creationId xmlns:p14="http://schemas.microsoft.com/office/powerpoint/2010/main" val="744536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Quelle: http://beat.doebe.li/talks/phsz14/index.html</a:t>
            </a:r>
            <a:endParaRPr lang="de-CH" dirty="0"/>
          </a:p>
        </p:txBody>
      </p:sp>
      <p:sp>
        <p:nvSpPr>
          <p:cNvPr id="4" name="Foliennummernplatzhalter 3"/>
          <p:cNvSpPr>
            <a:spLocks noGrp="1"/>
          </p:cNvSpPr>
          <p:nvPr>
            <p:ph type="sldNum" sz="quarter" idx="10"/>
          </p:nvPr>
        </p:nvSpPr>
        <p:spPr/>
        <p:txBody>
          <a:bodyPr/>
          <a:lstStyle/>
          <a:p>
            <a:fld id="{964AC6A2-0639-4D25-9066-F6937C5C960B}" type="slidenum">
              <a:rPr lang="de-CH" smtClean="0"/>
              <a:t>13</a:t>
            </a:fld>
            <a:endParaRPr lang="de-CH"/>
          </a:p>
        </p:txBody>
      </p:sp>
    </p:spTree>
    <p:extLst>
      <p:ext uri="{BB962C8B-B14F-4D97-AF65-F5344CB8AC3E}">
        <p14:creationId xmlns:p14="http://schemas.microsoft.com/office/powerpoint/2010/main" val="113432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Der Buchdruck brach das Monopol der Kirche auf die Auslegung der Bibel. Dies war ein wesentlicher Faktor, der zur Reformation und zur Religionsfreiheit führte. Gedanken, wie die der Aufklärung, konnten mit Flugblättern verbreitet werden. In den neuen Demokratien entstand die Volksschule, damit möglichst alle Bürgerinnen und Bürger Lesen und Schreiben und somit gleichberechtigt die Möglichkeiten des Buchdruckes nutzen konnten. Tatsächlich konnten aber nur wenige Informationen publizieren.</a:t>
            </a:r>
          </a:p>
          <a:p>
            <a:endParaRPr lang="de-CH"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Vielfach wird ein neues Medium zuerst aus Sicht des alten genutzt. Damit entfaltet sich das Potential des neuen Mediums aber nicht. Z.B. hat Brockhaus zu Anfangszeiten des Internets seine Enzyklopädie ins Netz gestellt, ohne sie ans Internet anzupassen. Dann wurde mit der Wikipedia eine neuartige Enzyklopädie erschaffen, die das Potential des Internets nutzte, um die Inhalte zu erstellen (die Inhalte der Wikipedia werden von den Leserinnen und Lesern geschrieben). So entstand eine Enzyklopädie, die viel aktueller und umfassender ist, als jede Enzyklopädie der Buch-Kultur. Eine Online-Enzyklopädie ist also nicht einfach eine digitalisierte Enzyklopädie, ein E-Book nicht einfach ein digitalisiertes Buch, ein E-Atlas nicht einfach ein digitalisierter Atlas.</a:t>
            </a:r>
          </a:p>
          <a:p>
            <a:pPr marL="0" marR="0" indent="0" algn="l" defTabSz="914400"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dem Leitmedium angepassten gesellschaftlichen Bereiche übernehmen den Charakter des Leitmediums. Die herkömmliche Schule etwa ist dem Buch angepasst. Beispielsweise fungiert die Lehrperson als Wissensträgerin und -vermittlerin, so wie das Buch auch.</a:t>
            </a:r>
          </a:p>
          <a:p>
            <a:pPr marL="0" marR="0" indent="0" algn="l" defTabSz="914400"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endParaRPr lang="de-CH"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Quelle: http://www.nandostoecklin.ch/leitmedienwechsel </a:t>
            </a:r>
          </a:p>
          <a:p>
            <a:endParaRPr lang="de-CH" dirty="0"/>
          </a:p>
        </p:txBody>
      </p:sp>
      <p:sp>
        <p:nvSpPr>
          <p:cNvPr id="4" name="Foliennummernplatzhalter 3"/>
          <p:cNvSpPr>
            <a:spLocks noGrp="1"/>
          </p:cNvSpPr>
          <p:nvPr>
            <p:ph type="sldNum" sz="quarter" idx="10"/>
          </p:nvPr>
        </p:nvSpPr>
        <p:spPr/>
        <p:txBody>
          <a:bodyPr/>
          <a:lstStyle/>
          <a:p>
            <a:fld id="{964AC6A2-0639-4D25-9066-F6937C5C960B}" type="slidenum">
              <a:rPr lang="de-CH" smtClean="0"/>
              <a:t>14</a:t>
            </a:fld>
            <a:endParaRPr lang="de-CH"/>
          </a:p>
        </p:txBody>
      </p:sp>
    </p:spTree>
    <p:extLst>
      <p:ext uri="{BB962C8B-B14F-4D97-AF65-F5344CB8AC3E}">
        <p14:creationId xmlns:p14="http://schemas.microsoft.com/office/powerpoint/2010/main" val="2050724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kern="1200" dirty="0" smtClean="0">
                <a:solidFill>
                  <a:schemeClr val="tx1"/>
                </a:solidFill>
                <a:effectLst/>
                <a:latin typeface="+mn-lt"/>
                <a:ea typeface="+mn-ea"/>
                <a:cs typeface="+mn-cs"/>
              </a:rPr>
              <a:t>Die</a:t>
            </a:r>
            <a:r>
              <a:rPr lang="de-CH" sz="1200" b="0" i="0" kern="1200" baseline="0" dirty="0" smtClean="0">
                <a:solidFill>
                  <a:schemeClr val="tx1"/>
                </a:solidFill>
                <a:effectLst/>
                <a:latin typeface="+mn-lt"/>
                <a:ea typeface="+mn-ea"/>
                <a:cs typeface="+mn-cs"/>
              </a:rPr>
              <a:t> Volksschule ist im 19. Jh. entstanden. Strukturen und organisatorische Merkmale haben sich kaum verändert.</a:t>
            </a:r>
            <a:endParaRPr lang="de-CH" sz="1200" b="0" i="0" kern="1200" dirty="0" smtClean="0">
              <a:solidFill>
                <a:schemeClr val="tx1"/>
              </a:solidFill>
              <a:effectLst/>
              <a:latin typeface="+mn-lt"/>
              <a:ea typeface="+mn-ea"/>
              <a:cs typeface="+mn-cs"/>
            </a:endParaRPr>
          </a:p>
          <a:p>
            <a:r>
              <a:rPr lang="de-CH" sz="1200" b="0" i="0" kern="1200" dirty="0" smtClean="0">
                <a:solidFill>
                  <a:schemeClr val="tx1"/>
                </a:solidFill>
                <a:effectLst/>
                <a:latin typeface="+mn-lt"/>
                <a:ea typeface="+mn-ea"/>
                <a:cs typeface="+mn-cs"/>
              </a:rPr>
              <a:t>Weil die Schule des 19. Jh.</a:t>
            </a:r>
            <a:r>
              <a:rPr lang="de-CH" sz="1200" b="0" i="0" kern="1200" baseline="0" dirty="0" smtClean="0">
                <a:solidFill>
                  <a:schemeClr val="tx1"/>
                </a:solidFill>
                <a:effectLst/>
                <a:latin typeface="+mn-lt"/>
                <a:ea typeface="+mn-ea"/>
                <a:cs typeface="+mn-cs"/>
              </a:rPr>
              <a:t> Auf die </a:t>
            </a:r>
            <a:r>
              <a:rPr lang="de-CH" sz="1200" b="0" i="0" kern="1200" dirty="0" smtClean="0">
                <a:solidFill>
                  <a:schemeClr val="tx1"/>
                </a:solidFill>
                <a:effectLst/>
                <a:latin typeface="+mn-lt"/>
                <a:ea typeface="+mn-ea"/>
                <a:cs typeface="+mn-cs"/>
              </a:rPr>
              <a:t>Industriegesellschaft ausgerichtet war, ist sie wie eine Fabrik organisiert. Möglichst viele</a:t>
            </a:r>
            <a:r>
              <a:rPr lang="de-CH" sz="1200" b="0" i="0" kern="1200" baseline="0" dirty="0" smtClean="0">
                <a:solidFill>
                  <a:schemeClr val="tx1"/>
                </a:solidFill>
                <a:effectLst/>
                <a:latin typeface="+mn-lt"/>
                <a:ea typeface="+mn-ea"/>
                <a:cs typeface="+mn-cs"/>
              </a:rPr>
              <a:t> Kinder sollten möglichst günstig einige grundlegende Kulturtechniken erwerben: Lesen, Schreiben, Rechnen. A</a:t>
            </a:r>
            <a:r>
              <a:rPr lang="de-CH" sz="1200" dirty="0" smtClean="0">
                <a:solidFill>
                  <a:srgbClr val="00B0F0"/>
                </a:solidFill>
              </a:rPr>
              <a:t>lle </a:t>
            </a:r>
            <a:r>
              <a:rPr lang="de-CH" sz="1200" dirty="0" smtClean="0">
                <a:solidFill>
                  <a:srgbClr val="FF0000"/>
                </a:solidFill>
              </a:rPr>
              <a:t>G</a:t>
            </a:r>
            <a:r>
              <a:rPr lang="de-CH" sz="1200" dirty="0" smtClean="0">
                <a:solidFill>
                  <a:srgbClr val="00B0F0"/>
                </a:solidFill>
              </a:rPr>
              <a:t>leichaltrigen haben zum </a:t>
            </a:r>
            <a:r>
              <a:rPr lang="de-CH" sz="1200" dirty="0" smtClean="0">
                <a:solidFill>
                  <a:srgbClr val="FF0000"/>
                </a:solidFill>
              </a:rPr>
              <a:t>g</a:t>
            </a:r>
            <a:r>
              <a:rPr lang="de-CH" sz="1200" dirty="0" smtClean="0">
                <a:solidFill>
                  <a:srgbClr val="00B0F0"/>
                </a:solidFill>
              </a:rPr>
              <a:t>leichen Zeitpunkt, im </a:t>
            </a:r>
            <a:r>
              <a:rPr lang="de-CH" sz="1200" dirty="0" smtClean="0">
                <a:solidFill>
                  <a:srgbClr val="FF0000"/>
                </a:solidFill>
              </a:rPr>
              <a:t>g</a:t>
            </a:r>
            <a:r>
              <a:rPr lang="de-CH" sz="1200" dirty="0" smtClean="0">
                <a:solidFill>
                  <a:srgbClr val="00B0F0"/>
                </a:solidFill>
              </a:rPr>
              <a:t>leichen Fach, beim </a:t>
            </a:r>
            <a:r>
              <a:rPr lang="de-CH" sz="1200" dirty="0" smtClean="0">
                <a:solidFill>
                  <a:srgbClr val="FF0000"/>
                </a:solidFill>
              </a:rPr>
              <a:t>g</a:t>
            </a:r>
            <a:r>
              <a:rPr lang="de-CH" sz="1200" dirty="0" smtClean="0">
                <a:solidFill>
                  <a:srgbClr val="00B0F0"/>
                </a:solidFill>
              </a:rPr>
              <a:t>leichen Lehrer, im </a:t>
            </a:r>
            <a:r>
              <a:rPr lang="de-CH" sz="1200" dirty="0" smtClean="0">
                <a:solidFill>
                  <a:srgbClr val="FF0000"/>
                </a:solidFill>
              </a:rPr>
              <a:t>g</a:t>
            </a:r>
            <a:r>
              <a:rPr lang="de-CH" sz="1200" dirty="0" smtClean="0">
                <a:solidFill>
                  <a:srgbClr val="00B0F0"/>
                </a:solidFill>
              </a:rPr>
              <a:t>leichen Raum, mit den </a:t>
            </a:r>
            <a:r>
              <a:rPr lang="de-CH" sz="1200" dirty="0" smtClean="0">
                <a:solidFill>
                  <a:srgbClr val="FF0000"/>
                </a:solidFill>
              </a:rPr>
              <a:t>g</a:t>
            </a:r>
            <a:r>
              <a:rPr lang="de-CH" sz="1200" dirty="0" smtClean="0">
                <a:solidFill>
                  <a:srgbClr val="00B0F0"/>
                </a:solidFill>
              </a:rPr>
              <a:t>leichen Mitteln die </a:t>
            </a:r>
            <a:r>
              <a:rPr lang="de-CH" sz="1200" dirty="0" smtClean="0">
                <a:solidFill>
                  <a:srgbClr val="FF0000"/>
                </a:solidFill>
              </a:rPr>
              <a:t>g</a:t>
            </a:r>
            <a:r>
              <a:rPr lang="de-CH" sz="1200" dirty="0" smtClean="0">
                <a:solidFill>
                  <a:srgbClr val="00B0F0"/>
                </a:solidFill>
              </a:rPr>
              <a:t>leichen Dinge zu tun und zu den </a:t>
            </a:r>
            <a:r>
              <a:rPr lang="de-CH" sz="1200" dirty="0" smtClean="0">
                <a:solidFill>
                  <a:srgbClr val="FF0000"/>
                </a:solidFill>
              </a:rPr>
              <a:t>g</a:t>
            </a:r>
            <a:r>
              <a:rPr lang="de-CH" sz="1200" dirty="0" smtClean="0">
                <a:solidFill>
                  <a:srgbClr val="00B0F0"/>
                </a:solidFill>
              </a:rPr>
              <a:t>leichen Fragen in der </a:t>
            </a:r>
            <a:r>
              <a:rPr lang="de-CH" sz="1200" dirty="0" smtClean="0">
                <a:solidFill>
                  <a:srgbClr val="FF0000"/>
                </a:solidFill>
              </a:rPr>
              <a:t>g</a:t>
            </a:r>
            <a:r>
              <a:rPr lang="de-CH" sz="1200" dirty="0" smtClean="0">
                <a:solidFill>
                  <a:srgbClr val="00B0F0"/>
                </a:solidFill>
              </a:rPr>
              <a:t>leichen Zeit die </a:t>
            </a:r>
            <a:r>
              <a:rPr lang="de-CH" sz="1200" dirty="0" smtClean="0">
                <a:solidFill>
                  <a:srgbClr val="FF0000"/>
                </a:solidFill>
              </a:rPr>
              <a:t>g</a:t>
            </a:r>
            <a:r>
              <a:rPr lang="de-CH" sz="1200" dirty="0" smtClean="0">
                <a:solidFill>
                  <a:srgbClr val="00B0F0"/>
                </a:solidFill>
              </a:rPr>
              <a:t>leichen Antworten zu geben.</a:t>
            </a:r>
          </a:p>
          <a:p>
            <a:endParaRPr lang="de-CH" dirty="0"/>
          </a:p>
        </p:txBody>
      </p:sp>
      <p:sp>
        <p:nvSpPr>
          <p:cNvPr id="4" name="Foliennummernplatzhalter 3"/>
          <p:cNvSpPr>
            <a:spLocks noGrp="1"/>
          </p:cNvSpPr>
          <p:nvPr>
            <p:ph type="sldNum" sz="quarter" idx="10"/>
          </p:nvPr>
        </p:nvSpPr>
        <p:spPr/>
        <p:txBody>
          <a:bodyPr/>
          <a:lstStyle/>
          <a:p>
            <a:fld id="{964AC6A2-0639-4D25-9066-F6937C5C960B}" type="slidenum">
              <a:rPr lang="de-CH" smtClean="0"/>
              <a:t>15</a:t>
            </a:fld>
            <a:endParaRPr lang="de-CH"/>
          </a:p>
        </p:txBody>
      </p:sp>
    </p:spTree>
    <p:extLst>
      <p:ext uri="{BB962C8B-B14F-4D97-AF65-F5344CB8AC3E}">
        <p14:creationId xmlns:p14="http://schemas.microsoft.com/office/powerpoint/2010/main" val="2204426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64AC6A2-0639-4D25-9066-F6937C5C960B}" type="slidenum">
              <a:rPr lang="de-CH" smtClean="0"/>
              <a:t>16</a:t>
            </a:fld>
            <a:endParaRPr lang="de-CH"/>
          </a:p>
        </p:txBody>
      </p:sp>
    </p:spTree>
    <p:extLst>
      <p:ext uri="{BB962C8B-B14F-4D97-AF65-F5344CB8AC3E}">
        <p14:creationId xmlns:p14="http://schemas.microsoft.com/office/powerpoint/2010/main" val="315061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C5674F5B-DC1C-4534-AC2C-02DF10D0587A}" type="datetimeFigureOut">
              <a:rPr lang="de-CH" smtClean="0"/>
              <a:t>10.09.2015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6CB1DBF-47FC-4F62-9A07-37D5E4C4461E}" type="slidenum">
              <a:rPr lang="de-CH" smtClean="0"/>
              <a:t>‹Nr.›</a:t>
            </a:fld>
            <a:endParaRPr lang="de-CH"/>
          </a:p>
        </p:txBody>
      </p:sp>
    </p:spTree>
    <p:extLst>
      <p:ext uri="{BB962C8B-B14F-4D97-AF65-F5344CB8AC3E}">
        <p14:creationId xmlns:p14="http://schemas.microsoft.com/office/powerpoint/2010/main" val="375144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C5674F5B-DC1C-4534-AC2C-02DF10D0587A}" type="datetimeFigureOut">
              <a:rPr lang="de-CH" smtClean="0"/>
              <a:t>10.09.2015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6CB1DBF-47FC-4F62-9A07-37D5E4C4461E}" type="slidenum">
              <a:rPr lang="de-CH" smtClean="0"/>
              <a:t>‹Nr.›</a:t>
            </a:fld>
            <a:endParaRPr lang="de-CH"/>
          </a:p>
        </p:txBody>
      </p:sp>
    </p:spTree>
    <p:extLst>
      <p:ext uri="{BB962C8B-B14F-4D97-AF65-F5344CB8AC3E}">
        <p14:creationId xmlns:p14="http://schemas.microsoft.com/office/powerpoint/2010/main" val="111102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C5674F5B-DC1C-4534-AC2C-02DF10D0587A}" type="datetimeFigureOut">
              <a:rPr lang="de-CH" smtClean="0"/>
              <a:t>10.09.2015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6CB1DBF-47FC-4F62-9A07-37D5E4C4461E}" type="slidenum">
              <a:rPr lang="de-CH" smtClean="0"/>
              <a:t>‹Nr.›</a:t>
            </a:fld>
            <a:endParaRPr lang="de-CH"/>
          </a:p>
        </p:txBody>
      </p:sp>
    </p:spTree>
    <p:extLst>
      <p:ext uri="{BB962C8B-B14F-4D97-AF65-F5344CB8AC3E}">
        <p14:creationId xmlns:p14="http://schemas.microsoft.com/office/powerpoint/2010/main" val="2606691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C5674F5B-DC1C-4534-AC2C-02DF10D0587A}" type="datetimeFigureOut">
              <a:rPr lang="de-CH" smtClean="0"/>
              <a:t>10.09.2015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6CB1DBF-47FC-4F62-9A07-37D5E4C4461E}" type="slidenum">
              <a:rPr lang="de-CH" smtClean="0"/>
              <a:t>‹Nr.›</a:t>
            </a:fld>
            <a:endParaRPr lang="de-CH"/>
          </a:p>
        </p:txBody>
      </p:sp>
    </p:spTree>
    <p:extLst>
      <p:ext uri="{BB962C8B-B14F-4D97-AF65-F5344CB8AC3E}">
        <p14:creationId xmlns:p14="http://schemas.microsoft.com/office/powerpoint/2010/main" val="3621574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C5674F5B-DC1C-4534-AC2C-02DF10D0587A}" type="datetimeFigureOut">
              <a:rPr lang="de-CH" smtClean="0"/>
              <a:t>10.09.2015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16CB1DBF-47FC-4F62-9A07-37D5E4C4461E}" type="slidenum">
              <a:rPr lang="de-CH" smtClean="0"/>
              <a:t>‹Nr.›</a:t>
            </a:fld>
            <a:endParaRPr lang="de-CH"/>
          </a:p>
        </p:txBody>
      </p:sp>
    </p:spTree>
    <p:extLst>
      <p:ext uri="{BB962C8B-B14F-4D97-AF65-F5344CB8AC3E}">
        <p14:creationId xmlns:p14="http://schemas.microsoft.com/office/powerpoint/2010/main" val="973209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C5674F5B-DC1C-4534-AC2C-02DF10D0587A}" type="datetimeFigureOut">
              <a:rPr lang="de-CH" smtClean="0"/>
              <a:t>10.09.2015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16CB1DBF-47FC-4F62-9A07-37D5E4C4461E}" type="slidenum">
              <a:rPr lang="de-CH" smtClean="0"/>
              <a:t>‹Nr.›</a:t>
            </a:fld>
            <a:endParaRPr lang="de-CH"/>
          </a:p>
        </p:txBody>
      </p:sp>
    </p:spTree>
    <p:extLst>
      <p:ext uri="{BB962C8B-B14F-4D97-AF65-F5344CB8AC3E}">
        <p14:creationId xmlns:p14="http://schemas.microsoft.com/office/powerpoint/2010/main" val="256413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C5674F5B-DC1C-4534-AC2C-02DF10D0587A}" type="datetimeFigureOut">
              <a:rPr lang="de-CH" smtClean="0"/>
              <a:t>10.09.2015</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16CB1DBF-47FC-4F62-9A07-37D5E4C4461E}" type="slidenum">
              <a:rPr lang="de-CH" smtClean="0"/>
              <a:t>‹Nr.›</a:t>
            </a:fld>
            <a:endParaRPr lang="de-CH"/>
          </a:p>
        </p:txBody>
      </p:sp>
    </p:spTree>
    <p:extLst>
      <p:ext uri="{BB962C8B-B14F-4D97-AF65-F5344CB8AC3E}">
        <p14:creationId xmlns:p14="http://schemas.microsoft.com/office/powerpoint/2010/main" val="3882876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C5674F5B-DC1C-4534-AC2C-02DF10D0587A}" type="datetimeFigureOut">
              <a:rPr lang="de-CH" smtClean="0"/>
              <a:t>10.09.2015</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16CB1DBF-47FC-4F62-9A07-37D5E4C4461E}" type="slidenum">
              <a:rPr lang="de-CH" smtClean="0"/>
              <a:t>‹Nr.›</a:t>
            </a:fld>
            <a:endParaRPr lang="de-CH"/>
          </a:p>
        </p:txBody>
      </p:sp>
    </p:spTree>
    <p:extLst>
      <p:ext uri="{BB962C8B-B14F-4D97-AF65-F5344CB8AC3E}">
        <p14:creationId xmlns:p14="http://schemas.microsoft.com/office/powerpoint/2010/main" val="267621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5674F5B-DC1C-4534-AC2C-02DF10D0587A}" type="datetimeFigureOut">
              <a:rPr lang="de-CH" smtClean="0"/>
              <a:t>10.09.2015</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16CB1DBF-47FC-4F62-9A07-37D5E4C4461E}" type="slidenum">
              <a:rPr lang="de-CH" smtClean="0"/>
              <a:t>‹Nr.›</a:t>
            </a:fld>
            <a:endParaRPr lang="de-CH"/>
          </a:p>
        </p:txBody>
      </p:sp>
    </p:spTree>
    <p:extLst>
      <p:ext uri="{BB962C8B-B14F-4D97-AF65-F5344CB8AC3E}">
        <p14:creationId xmlns:p14="http://schemas.microsoft.com/office/powerpoint/2010/main" val="2012462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C5674F5B-DC1C-4534-AC2C-02DF10D0587A}" type="datetimeFigureOut">
              <a:rPr lang="de-CH" smtClean="0"/>
              <a:t>10.09.2015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16CB1DBF-47FC-4F62-9A07-37D5E4C4461E}" type="slidenum">
              <a:rPr lang="de-CH" smtClean="0"/>
              <a:t>‹Nr.›</a:t>
            </a:fld>
            <a:endParaRPr lang="de-CH"/>
          </a:p>
        </p:txBody>
      </p:sp>
    </p:spTree>
    <p:extLst>
      <p:ext uri="{BB962C8B-B14F-4D97-AF65-F5344CB8AC3E}">
        <p14:creationId xmlns:p14="http://schemas.microsoft.com/office/powerpoint/2010/main" val="120137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C5674F5B-DC1C-4534-AC2C-02DF10D0587A}" type="datetimeFigureOut">
              <a:rPr lang="de-CH" smtClean="0"/>
              <a:t>10.09.2015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16CB1DBF-47FC-4F62-9A07-37D5E4C4461E}" type="slidenum">
              <a:rPr lang="de-CH" smtClean="0"/>
              <a:t>‹Nr.›</a:t>
            </a:fld>
            <a:endParaRPr lang="de-CH"/>
          </a:p>
        </p:txBody>
      </p:sp>
    </p:spTree>
    <p:extLst>
      <p:ext uri="{BB962C8B-B14F-4D97-AF65-F5344CB8AC3E}">
        <p14:creationId xmlns:p14="http://schemas.microsoft.com/office/powerpoint/2010/main" val="1565491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74F5B-DC1C-4534-AC2C-02DF10D0587A}" type="datetimeFigureOut">
              <a:rPr lang="de-CH" smtClean="0"/>
              <a:t>10.09.2015</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B1DBF-47FC-4F62-9A07-37D5E4C4461E}" type="slidenum">
              <a:rPr lang="de-CH" smtClean="0"/>
              <a:t>‹Nr.›</a:t>
            </a:fld>
            <a:endParaRPr lang="de-CH"/>
          </a:p>
        </p:txBody>
      </p:sp>
    </p:spTree>
    <p:extLst>
      <p:ext uri="{BB962C8B-B14F-4D97-AF65-F5344CB8AC3E}">
        <p14:creationId xmlns:p14="http://schemas.microsoft.com/office/powerpoint/2010/main" val="119837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quelle:%20http://beat.doebe.li/talks/phsz14/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nandostoecklin.ch/leitmedienwechse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srf.ch/sendungen/myschool/fokus/10-jahre-youtub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buzzfeed.com/ryanhatesthis/humanity-washed-ashore#.phG8GDzRE" TargetMode="External"/><Relationship Id="rId2" Type="http://schemas.openxmlformats.org/officeDocument/2006/relationships/hyperlink" Target="http://www.zambo.ch/Start/Specia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057" y="-594"/>
            <a:ext cx="12193057" cy="6858594"/>
          </a:xfrm>
          <a:prstGeom prst="rect">
            <a:avLst/>
          </a:prstGeom>
          <a:noFill/>
        </p:spPr>
      </p:pic>
      <p:sp>
        <p:nvSpPr>
          <p:cNvPr id="2" name="Titel 1"/>
          <p:cNvSpPr>
            <a:spLocks noGrp="1"/>
          </p:cNvSpPr>
          <p:nvPr>
            <p:ph type="ctrTitle"/>
          </p:nvPr>
        </p:nvSpPr>
        <p:spPr>
          <a:xfrm>
            <a:off x="7090348" y="247636"/>
            <a:ext cx="4731365" cy="1466372"/>
          </a:xfrm>
          <a:solidFill>
            <a:schemeClr val="accent2"/>
          </a:solidFill>
          <a:ln>
            <a:noFill/>
          </a:ln>
        </p:spPr>
        <p:txBody>
          <a:bodyPr>
            <a:normAutofit fontScale="90000"/>
          </a:bodyPr>
          <a:lstStyle/>
          <a:p>
            <a:r>
              <a:rPr lang="de-CH" sz="5500" b="1" dirty="0" smtClean="0"/>
              <a:t>LWB </a:t>
            </a:r>
            <a:r>
              <a:rPr lang="de-CH" sz="5500" b="1" dirty="0" smtClean="0"/>
              <a:t/>
            </a:r>
            <a:br>
              <a:rPr lang="de-CH" sz="5500" b="1" dirty="0" smtClean="0"/>
            </a:br>
            <a:r>
              <a:rPr lang="de-CH" sz="5500" b="1" dirty="0" smtClean="0"/>
              <a:t>ICT </a:t>
            </a:r>
            <a:r>
              <a:rPr lang="de-CH" sz="5500" b="1" dirty="0" smtClean="0"/>
              <a:t>und Medien</a:t>
            </a:r>
            <a:endParaRPr lang="de-CH" sz="5500" b="1" dirty="0"/>
          </a:p>
        </p:txBody>
      </p:sp>
      <p:sp>
        <p:nvSpPr>
          <p:cNvPr id="3" name="Untertitel 2"/>
          <p:cNvSpPr>
            <a:spLocks noGrp="1"/>
          </p:cNvSpPr>
          <p:nvPr>
            <p:ph type="subTitle" idx="1"/>
          </p:nvPr>
        </p:nvSpPr>
        <p:spPr>
          <a:xfrm>
            <a:off x="0" y="5486400"/>
            <a:ext cx="12192000" cy="1371600"/>
          </a:xfrm>
          <a:noFill/>
          <a:ln>
            <a:noFill/>
          </a:ln>
        </p:spPr>
        <p:txBody>
          <a:bodyPr>
            <a:normAutofit/>
          </a:bodyPr>
          <a:lstStyle/>
          <a:p>
            <a:r>
              <a:rPr lang="de-CH" sz="4000" dirty="0" smtClean="0"/>
              <a:t>Aktualitäten, Trends </a:t>
            </a:r>
            <a:r>
              <a:rPr lang="de-CH" sz="4000" dirty="0" smtClean="0"/>
              <a:t>Impulse </a:t>
            </a:r>
            <a:r>
              <a:rPr lang="de-CH" sz="4000" dirty="0" smtClean="0"/>
              <a:t>für den Unterricht</a:t>
            </a:r>
            <a:endParaRPr lang="de-CH" sz="3200" dirty="0" smtClean="0"/>
          </a:p>
          <a:p>
            <a:r>
              <a:rPr lang="de-CH" sz="4000" dirty="0" smtClean="0"/>
              <a:t>Kursabend </a:t>
            </a:r>
            <a:r>
              <a:rPr lang="de-CH" sz="4000" dirty="0" smtClean="0"/>
              <a:t>1: 08.09.2015, 18.00 – 20.00 Uhr</a:t>
            </a:r>
            <a:endParaRPr lang="de-CH" sz="4000" dirty="0"/>
          </a:p>
        </p:txBody>
      </p:sp>
    </p:spTree>
    <p:extLst>
      <p:ext uri="{BB962C8B-B14F-4D97-AF65-F5344CB8AC3E}">
        <p14:creationId xmlns:p14="http://schemas.microsoft.com/office/powerpoint/2010/main" val="2697456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t>Mit </a:t>
            </a:r>
            <a:r>
              <a:rPr lang="de-CH" b="1" dirty="0" smtClean="0"/>
              <a:t>den Kindern ins Gespräch kommen</a:t>
            </a:r>
            <a:endParaRPr lang="de-CH" b="1" dirty="0"/>
          </a:p>
        </p:txBody>
      </p:sp>
      <p:sp>
        <p:nvSpPr>
          <p:cNvPr id="3" name="Inhaltsplatzhalter 2"/>
          <p:cNvSpPr>
            <a:spLocks noGrp="1"/>
          </p:cNvSpPr>
          <p:nvPr>
            <p:ph idx="1"/>
          </p:nvPr>
        </p:nvSpPr>
        <p:spPr/>
        <p:txBody>
          <a:bodyPr/>
          <a:lstStyle/>
          <a:p>
            <a:r>
              <a:rPr lang="de-CH" dirty="0" smtClean="0"/>
              <a:t>Welche Apps und Programme nutzt ihr?</a:t>
            </a:r>
          </a:p>
          <a:p>
            <a:r>
              <a:rPr lang="de-CH" dirty="0" smtClean="0"/>
              <a:t>Welche Games sind gerade in?</a:t>
            </a:r>
            <a:endParaRPr lang="de-CH" dirty="0"/>
          </a:p>
        </p:txBody>
      </p:sp>
      <p:sp>
        <p:nvSpPr>
          <p:cNvPr id="4" name="Ellipse 3"/>
          <p:cNvSpPr/>
          <p:nvPr/>
        </p:nvSpPr>
        <p:spPr>
          <a:xfrm>
            <a:off x="347375" y="4074802"/>
            <a:ext cx="1752296" cy="599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Facebook</a:t>
            </a:r>
            <a:endParaRPr lang="de-CH" sz="2000" dirty="0"/>
          </a:p>
        </p:txBody>
      </p:sp>
      <p:sp>
        <p:nvSpPr>
          <p:cNvPr id="5" name="Ellipse 4"/>
          <p:cNvSpPr/>
          <p:nvPr/>
        </p:nvSpPr>
        <p:spPr>
          <a:xfrm>
            <a:off x="347375" y="4826079"/>
            <a:ext cx="1752296" cy="599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err="1" smtClean="0"/>
              <a:t>Youtube</a:t>
            </a:r>
            <a:endParaRPr lang="de-CH" sz="2000" dirty="0"/>
          </a:p>
        </p:txBody>
      </p:sp>
      <p:sp>
        <p:nvSpPr>
          <p:cNvPr id="6" name="Ellipse 5"/>
          <p:cNvSpPr/>
          <p:nvPr/>
        </p:nvSpPr>
        <p:spPr>
          <a:xfrm>
            <a:off x="2118458" y="4508763"/>
            <a:ext cx="1752296" cy="599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Instagram</a:t>
            </a:r>
            <a:endParaRPr lang="de-CH" sz="2000" dirty="0"/>
          </a:p>
        </p:txBody>
      </p:sp>
      <p:sp>
        <p:nvSpPr>
          <p:cNvPr id="7" name="Ellipse 6"/>
          <p:cNvSpPr/>
          <p:nvPr/>
        </p:nvSpPr>
        <p:spPr>
          <a:xfrm>
            <a:off x="1157399" y="5584456"/>
            <a:ext cx="1752296" cy="599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Twitter</a:t>
            </a:r>
            <a:endParaRPr lang="de-CH" sz="2000" dirty="0"/>
          </a:p>
        </p:txBody>
      </p:sp>
      <p:sp>
        <p:nvSpPr>
          <p:cNvPr id="8" name="Ellipse 7"/>
          <p:cNvSpPr/>
          <p:nvPr/>
        </p:nvSpPr>
        <p:spPr>
          <a:xfrm>
            <a:off x="8727700" y="4604728"/>
            <a:ext cx="1914689" cy="61459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Educanet2</a:t>
            </a:r>
            <a:endParaRPr lang="de-CH" sz="2000" dirty="0"/>
          </a:p>
        </p:txBody>
      </p:sp>
      <p:sp>
        <p:nvSpPr>
          <p:cNvPr id="9" name="Ellipse 8"/>
          <p:cNvSpPr/>
          <p:nvPr/>
        </p:nvSpPr>
        <p:spPr>
          <a:xfrm>
            <a:off x="3383690" y="5219324"/>
            <a:ext cx="1914689" cy="61459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err="1" smtClean="0"/>
              <a:t>Snapchat</a:t>
            </a:r>
            <a:endParaRPr lang="de-CH" sz="2000" dirty="0"/>
          </a:p>
        </p:txBody>
      </p:sp>
      <p:sp>
        <p:nvSpPr>
          <p:cNvPr id="10" name="Ellipse 9"/>
          <p:cNvSpPr/>
          <p:nvPr/>
        </p:nvSpPr>
        <p:spPr>
          <a:xfrm>
            <a:off x="4983775" y="4622092"/>
            <a:ext cx="1914689" cy="61459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WhatsApp</a:t>
            </a:r>
            <a:endParaRPr lang="de-CH" sz="2000" dirty="0"/>
          </a:p>
        </p:txBody>
      </p:sp>
      <p:sp>
        <p:nvSpPr>
          <p:cNvPr id="11" name="Ellipse 10"/>
          <p:cNvSpPr/>
          <p:nvPr/>
        </p:nvSpPr>
        <p:spPr>
          <a:xfrm>
            <a:off x="3763477" y="3930235"/>
            <a:ext cx="1914689" cy="61459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KIK</a:t>
            </a:r>
            <a:endParaRPr lang="de-CH" sz="2000" dirty="0"/>
          </a:p>
        </p:txBody>
      </p:sp>
      <p:sp>
        <p:nvSpPr>
          <p:cNvPr id="12" name="Ellipse 11"/>
          <p:cNvSpPr/>
          <p:nvPr/>
        </p:nvSpPr>
        <p:spPr>
          <a:xfrm>
            <a:off x="6654932" y="5487640"/>
            <a:ext cx="1914689" cy="6145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err="1" smtClean="0">
                <a:solidFill>
                  <a:schemeClr val="tx1"/>
                </a:solidFill>
              </a:rPr>
              <a:t>Facetime</a:t>
            </a:r>
            <a:endParaRPr lang="de-CH" sz="2000" dirty="0">
              <a:solidFill>
                <a:schemeClr val="tx1"/>
              </a:solidFill>
            </a:endParaRPr>
          </a:p>
        </p:txBody>
      </p:sp>
      <p:sp>
        <p:nvSpPr>
          <p:cNvPr id="13" name="Ellipse 12"/>
          <p:cNvSpPr/>
          <p:nvPr/>
        </p:nvSpPr>
        <p:spPr>
          <a:xfrm>
            <a:off x="6654932" y="3984539"/>
            <a:ext cx="1914689" cy="6145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solidFill>
                  <a:schemeClr val="tx1"/>
                </a:solidFill>
              </a:rPr>
              <a:t>Skype</a:t>
            </a:r>
            <a:endParaRPr lang="de-CH" sz="2000" dirty="0">
              <a:solidFill>
                <a:schemeClr val="tx1"/>
              </a:solidFill>
            </a:endParaRPr>
          </a:p>
        </p:txBody>
      </p:sp>
      <p:sp>
        <p:nvSpPr>
          <p:cNvPr id="14" name="Ellipse 13"/>
          <p:cNvSpPr/>
          <p:nvPr/>
        </p:nvSpPr>
        <p:spPr>
          <a:xfrm>
            <a:off x="9486061" y="5487640"/>
            <a:ext cx="1914689" cy="61459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Google Earth</a:t>
            </a:r>
            <a:endParaRPr lang="de-CH" sz="2000" dirty="0"/>
          </a:p>
        </p:txBody>
      </p:sp>
      <p:sp>
        <p:nvSpPr>
          <p:cNvPr id="15" name="Textfeld 14"/>
          <p:cNvSpPr txBox="1"/>
          <p:nvPr/>
        </p:nvSpPr>
        <p:spPr>
          <a:xfrm>
            <a:off x="869729" y="3123469"/>
            <a:ext cx="2124877" cy="400110"/>
          </a:xfrm>
          <a:prstGeom prst="rect">
            <a:avLst/>
          </a:prstGeom>
          <a:solidFill>
            <a:srgbClr val="5B9BD5"/>
          </a:solidFill>
        </p:spPr>
        <p:txBody>
          <a:bodyPr wrap="none" rtlCol="0">
            <a:spAutoFit/>
          </a:bodyPr>
          <a:lstStyle/>
          <a:p>
            <a:r>
              <a:rPr lang="de-CH" sz="2000" b="1" dirty="0" smtClean="0">
                <a:solidFill>
                  <a:schemeClr val="bg1"/>
                </a:solidFill>
              </a:rPr>
              <a:t>Soziale Netzwerke</a:t>
            </a:r>
            <a:endParaRPr lang="de-CH" sz="2000" b="1" dirty="0">
              <a:solidFill>
                <a:schemeClr val="bg1"/>
              </a:solidFill>
            </a:endParaRPr>
          </a:p>
        </p:txBody>
      </p:sp>
      <p:sp>
        <p:nvSpPr>
          <p:cNvPr id="16" name="Textfeld 15"/>
          <p:cNvSpPr txBox="1"/>
          <p:nvPr/>
        </p:nvSpPr>
        <p:spPr>
          <a:xfrm>
            <a:off x="3870754" y="3123469"/>
            <a:ext cx="1352101" cy="400110"/>
          </a:xfrm>
          <a:prstGeom prst="rect">
            <a:avLst/>
          </a:prstGeom>
          <a:solidFill>
            <a:srgbClr val="00B050"/>
          </a:solidFill>
        </p:spPr>
        <p:txBody>
          <a:bodyPr wrap="none" rtlCol="0">
            <a:spAutoFit/>
          </a:bodyPr>
          <a:lstStyle/>
          <a:p>
            <a:r>
              <a:rPr lang="de-CH" sz="2000" b="1" dirty="0" smtClean="0">
                <a:solidFill>
                  <a:schemeClr val="bg1"/>
                </a:solidFill>
              </a:rPr>
              <a:t>Messenger</a:t>
            </a:r>
            <a:endParaRPr lang="de-CH" sz="2000" b="1" dirty="0">
              <a:solidFill>
                <a:schemeClr val="bg1"/>
              </a:solidFill>
            </a:endParaRPr>
          </a:p>
        </p:txBody>
      </p:sp>
      <p:sp>
        <p:nvSpPr>
          <p:cNvPr id="17" name="Textfeld 16"/>
          <p:cNvSpPr txBox="1"/>
          <p:nvPr/>
        </p:nvSpPr>
        <p:spPr>
          <a:xfrm>
            <a:off x="6726777" y="3123469"/>
            <a:ext cx="1756315" cy="400110"/>
          </a:xfrm>
          <a:prstGeom prst="rect">
            <a:avLst/>
          </a:prstGeom>
          <a:solidFill>
            <a:srgbClr val="FFFF00"/>
          </a:solidFill>
        </p:spPr>
        <p:txBody>
          <a:bodyPr wrap="none" rtlCol="0">
            <a:spAutoFit/>
          </a:bodyPr>
          <a:lstStyle/>
          <a:p>
            <a:r>
              <a:rPr lang="de-CH" sz="2000" b="1" dirty="0" smtClean="0"/>
              <a:t>Videotelefonie</a:t>
            </a:r>
            <a:endParaRPr lang="de-CH" sz="2000" b="1" dirty="0"/>
          </a:p>
        </p:txBody>
      </p:sp>
      <p:sp>
        <p:nvSpPr>
          <p:cNvPr id="18" name="Textfeld 17"/>
          <p:cNvSpPr txBox="1"/>
          <p:nvPr/>
        </p:nvSpPr>
        <p:spPr>
          <a:xfrm>
            <a:off x="9567581" y="3123469"/>
            <a:ext cx="935192" cy="400110"/>
          </a:xfrm>
          <a:prstGeom prst="rect">
            <a:avLst/>
          </a:prstGeom>
          <a:solidFill>
            <a:srgbClr val="7030A0"/>
          </a:solidFill>
        </p:spPr>
        <p:txBody>
          <a:bodyPr wrap="none" rtlCol="0">
            <a:spAutoFit/>
          </a:bodyPr>
          <a:lstStyle/>
          <a:p>
            <a:r>
              <a:rPr lang="de-CH" sz="2000" b="1" dirty="0" smtClean="0">
                <a:solidFill>
                  <a:schemeClr val="bg1"/>
                </a:solidFill>
              </a:rPr>
              <a:t>andere</a:t>
            </a:r>
            <a:endParaRPr lang="de-CH" sz="2000" b="1" dirty="0">
              <a:solidFill>
                <a:schemeClr val="bg1"/>
              </a:solidFill>
            </a:endParaRPr>
          </a:p>
        </p:txBody>
      </p:sp>
      <p:sp>
        <p:nvSpPr>
          <p:cNvPr id="19" name="Ellipse 18"/>
          <p:cNvSpPr/>
          <p:nvPr/>
        </p:nvSpPr>
        <p:spPr>
          <a:xfrm>
            <a:off x="9873856" y="3767504"/>
            <a:ext cx="1914689" cy="61459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Tipp 10</a:t>
            </a:r>
            <a:endParaRPr lang="de-CH" sz="2000" dirty="0"/>
          </a:p>
        </p:txBody>
      </p:sp>
    </p:spTree>
    <p:extLst>
      <p:ext uri="{BB962C8B-B14F-4D97-AF65-F5344CB8AC3E}">
        <p14:creationId xmlns:p14="http://schemas.microsoft.com/office/powerpoint/2010/main" val="752102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t>Mit </a:t>
            </a:r>
            <a:r>
              <a:rPr lang="de-CH" b="1" dirty="0" smtClean="0"/>
              <a:t>den Kindern ins Gespräch kommen</a:t>
            </a:r>
            <a:endParaRPr lang="de-CH" b="1" dirty="0"/>
          </a:p>
        </p:txBody>
      </p:sp>
      <p:sp>
        <p:nvSpPr>
          <p:cNvPr id="3" name="Inhaltsplatzhalter 2"/>
          <p:cNvSpPr>
            <a:spLocks noGrp="1"/>
          </p:cNvSpPr>
          <p:nvPr>
            <p:ph idx="1"/>
          </p:nvPr>
        </p:nvSpPr>
        <p:spPr/>
        <p:txBody>
          <a:bodyPr/>
          <a:lstStyle/>
          <a:p>
            <a:r>
              <a:rPr lang="de-CH" dirty="0" smtClean="0"/>
              <a:t>Welche Apps und Programme nutzt ihr?</a:t>
            </a:r>
          </a:p>
          <a:p>
            <a:r>
              <a:rPr lang="de-CH" dirty="0" smtClean="0"/>
              <a:t>Welche Games sind gerade in?</a:t>
            </a:r>
            <a:endParaRPr lang="de-CH" dirty="0"/>
          </a:p>
        </p:txBody>
      </p:sp>
      <p:sp>
        <p:nvSpPr>
          <p:cNvPr id="4" name="Ellipse 3"/>
          <p:cNvSpPr/>
          <p:nvPr/>
        </p:nvSpPr>
        <p:spPr>
          <a:xfrm>
            <a:off x="340405" y="3380715"/>
            <a:ext cx="1752296" cy="599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Sims</a:t>
            </a:r>
            <a:endParaRPr lang="de-CH" sz="2000" dirty="0"/>
          </a:p>
        </p:txBody>
      </p:sp>
      <p:sp>
        <p:nvSpPr>
          <p:cNvPr id="5" name="Ellipse 4"/>
          <p:cNvSpPr/>
          <p:nvPr/>
        </p:nvSpPr>
        <p:spPr>
          <a:xfrm>
            <a:off x="340405" y="4393478"/>
            <a:ext cx="1923294" cy="623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err="1" smtClean="0"/>
              <a:t>Crossyroad</a:t>
            </a:r>
            <a:endParaRPr lang="de-CH" sz="2000" dirty="0"/>
          </a:p>
        </p:txBody>
      </p:sp>
      <p:sp>
        <p:nvSpPr>
          <p:cNvPr id="6" name="Ellipse 5"/>
          <p:cNvSpPr/>
          <p:nvPr/>
        </p:nvSpPr>
        <p:spPr>
          <a:xfrm>
            <a:off x="2421877" y="4226472"/>
            <a:ext cx="1752296" cy="599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FIFA</a:t>
            </a:r>
            <a:endParaRPr lang="de-CH" sz="2000" dirty="0"/>
          </a:p>
        </p:txBody>
      </p:sp>
      <p:sp>
        <p:nvSpPr>
          <p:cNvPr id="7" name="Ellipse 6"/>
          <p:cNvSpPr/>
          <p:nvPr/>
        </p:nvSpPr>
        <p:spPr>
          <a:xfrm>
            <a:off x="255731" y="5452494"/>
            <a:ext cx="2226291" cy="703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err="1" smtClean="0"/>
              <a:t>Dragonworld</a:t>
            </a:r>
            <a:endParaRPr lang="de-CH" sz="2000" dirty="0"/>
          </a:p>
        </p:txBody>
      </p:sp>
      <p:sp>
        <p:nvSpPr>
          <p:cNvPr id="20" name="Ellipse 19"/>
          <p:cNvSpPr/>
          <p:nvPr/>
        </p:nvSpPr>
        <p:spPr>
          <a:xfrm>
            <a:off x="3028410" y="4998030"/>
            <a:ext cx="1996583" cy="491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err="1" smtClean="0"/>
              <a:t>Angry</a:t>
            </a:r>
            <a:r>
              <a:rPr lang="de-CH" sz="2000" dirty="0" smtClean="0"/>
              <a:t> Birds</a:t>
            </a:r>
            <a:endParaRPr lang="de-CH" sz="2000" dirty="0"/>
          </a:p>
        </p:txBody>
      </p:sp>
      <p:sp>
        <p:nvSpPr>
          <p:cNvPr id="21" name="Ellipse 20"/>
          <p:cNvSpPr/>
          <p:nvPr/>
        </p:nvSpPr>
        <p:spPr>
          <a:xfrm>
            <a:off x="4369185" y="4074801"/>
            <a:ext cx="1911693" cy="7512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Happy Wheels</a:t>
            </a:r>
            <a:endParaRPr lang="de-CH" sz="2000" dirty="0"/>
          </a:p>
        </p:txBody>
      </p:sp>
      <p:sp>
        <p:nvSpPr>
          <p:cNvPr id="22" name="Ellipse 21"/>
          <p:cNvSpPr/>
          <p:nvPr/>
        </p:nvSpPr>
        <p:spPr>
          <a:xfrm>
            <a:off x="6057895" y="5204619"/>
            <a:ext cx="1752296" cy="599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Hay Day</a:t>
            </a:r>
            <a:endParaRPr lang="de-CH" sz="2000" dirty="0"/>
          </a:p>
        </p:txBody>
      </p:sp>
      <p:sp>
        <p:nvSpPr>
          <p:cNvPr id="23" name="Ellipse 22"/>
          <p:cNvSpPr/>
          <p:nvPr/>
        </p:nvSpPr>
        <p:spPr>
          <a:xfrm>
            <a:off x="6847177" y="4240708"/>
            <a:ext cx="1752296" cy="599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Boom Beach</a:t>
            </a:r>
            <a:endParaRPr lang="de-CH" sz="2000" dirty="0"/>
          </a:p>
        </p:txBody>
      </p:sp>
      <p:sp>
        <p:nvSpPr>
          <p:cNvPr id="24" name="Ellipse 23"/>
          <p:cNvSpPr/>
          <p:nvPr/>
        </p:nvSpPr>
        <p:spPr>
          <a:xfrm>
            <a:off x="8159237" y="5759009"/>
            <a:ext cx="1752296" cy="599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err="1" smtClean="0"/>
              <a:t>Gangstar</a:t>
            </a:r>
            <a:r>
              <a:rPr lang="de-CH" sz="2000" dirty="0" smtClean="0"/>
              <a:t> Vegas</a:t>
            </a:r>
            <a:endParaRPr lang="de-CH" sz="2000" dirty="0"/>
          </a:p>
        </p:txBody>
      </p:sp>
      <p:sp>
        <p:nvSpPr>
          <p:cNvPr id="25" name="Ellipse 24"/>
          <p:cNvSpPr/>
          <p:nvPr/>
        </p:nvSpPr>
        <p:spPr>
          <a:xfrm>
            <a:off x="2616889" y="3357550"/>
            <a:ext cx="1752296" cy="599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err="1" smtClean="0"/>
              <a:t>Balloon</a:t>
            </a:r>
            <a:r>
              <a:rPr lang="de-CH" sz="2000" dirty="0" smtClean="0"/>
              <a:t> </a:t>
            </a:r>
            <a:r>
              <a:rPr lang="de-CH" sz="2000" dirty="0" err="1" smtClean="0"/>
              <a:t>Battles</a:t>
            </a:r>
            <a:endParaRPr lang="de-CH" sz="2000" dirty="0"/>
          </a:p>
        </p:txBody>
      </p:sp>
      <p:sp>
        <p:nvSpPr>
          <p:cNvPr id="26" name="Ellipse 25"/>
          <p:cNvSpPr/>
          <p:nvPr/>
        </p:nvSpPr>
        <p:spPr>
          <a:xfrm>
            <a:off x="5971029" y="3156993"/>
            <a:ext cx="1752296" cy="599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err="1" smtClean="0"/>
              <a:t>Clash</a:t>
            </a:r>
            <a:r>
              <a:rPr lang="de-CH" sz="2000" dirty="0" smtClean="0"/>
              <a:t> of Clans</a:t>
            </a:r>
            <a:endParaRPr lang="de-CH" sz="2000" dirty="0"/>
          </a:p>
        </p:txBody>
      </p:sp>
      <p:sp>
        <p:nvSpPr>
          <p:cNvPr id="27" name="Ellipse 26"/>
          <p:cNvSpPr/>
          <p:nvPr/>
        </p:nvSpPr>
        <p:spPr>
          <a:xfrm>
            <a:off x="8594857" y="3425176"/>
            <a:ext cx="1752296" cy="59960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Minecraft</a:t>
            </a:r>
            <a:endParaRPr lang="de-CH" sz="2000" dirty="0"/>
          </a:p>
        </p:txBody>
      </p:sp>
      <p:sp>
        <p:nvSpPr>
          <p:cNvPr id="28" name="Ellipse 27"/>
          <p:cNvSpPr/>
          <p:nvPr/>
        </p:nvSpPr>
        <p:spPr>
          <a:xfrm>
            <a:off x="9199311" y="4388086"/>
            <a:ext cx="1752296" cy="599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smtClean="0"/>
              <a:t>Super Mario</a:t>
            </a:r>
            <a:endParaRPr lang="de-CH" sz="2000" dirty="0"/>
          </a:p>
        </p:txBody>
      </p:sp>
      <p:sp>
        <p:nvSpPr>
          <p:cNvPr id="29" name="Ellipse 28"/>
          <p:cNvSpPr/>
          <p:nvPr/>
        </p:nvSpPr>
        <p:spPr>
          <a:xfrm>
            <a:off x="3316591" y="5719503"/>
            <a:ext cx="2704368" cy="914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dirty="0" err="1" smtClean="0"/>
              <a:t>Landwirtschafts</a:t>
            </a:r>
            <a:r>
              <a:rPr lang="de-CH" sz="2000" dirty="0" smtClean="0"/>
              <a:t> Simulator</a:t>
            </a:r>
            <a:endParaRPr lang="de-CH" sz="2000" dirty="0"/>
          </a:p>
        </p:txBody>
      </p:sp>
    </p:spTree>
    <p:extLst>
      <p:ext uri="{BB962C8B-B14F-4D97-AF65-F5344CB8AC3E}">
        <p14:creationId xmlns:p14="http://schemas.microsoft.com/office/powerpoint/2010/main" val="2344736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4610" y="0"/>
            <a:ext cx="11002780" cy="6871237"/>
          </a:xfrm>
        </p:spPr>
      </p:pic>
    </p:spTree>
    <p:extLst>
      <p:ext uri="{BB962C8B-B14F-4D97-AF65-F5344CB8AC3E}">
        <p14:creationId xmlns:p14="http://schemas.microsoft.com/office/powerpoint/2010/main" val="38713644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t>Leitmedienwechsel</a:t>
            </a:r>
            <a:endParaRPr lang="de-CH" b="1" dirty="0"/>
          </a:p>
        </p:txBody>
      </p:sp>
      <p:pic>
        <p:nvPicPr>
          <p:cNvPr id="2050" name="Picture 2" descr="Leitmedienwechsel"/>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6241"/>
          <a:stretch/>
        </p:blipFill>
        <p:spPr bwMode="auto">
          <a:xfrm>
            <a:off x="758687" y="1375335"/>
            <a:ext cx="8329400" cy="5232443"/>
          </a:xfrm>
          <a:prstGeom prst="rect">
            <a:avLst/>
          </a:prstGeom>
          <a:noFill/>
          <a:extLst>
            <a:ext uri="{909E8E84-426E-40DD-AFC4-6F175D3DCCD1}">
              <a14:hiddenFill xmlns:a14="http://schemas.microsoft.com/office/drawing/2010/main">
                <a:solidFill>
                  <a:srgbClr val="FFFFFF"/>
                </a:solidFill>
              </a14:hiddenFill>
            </a:ext>
          </a:extLst>
        </p:spPr>
      </p:pic>
      <p:sp>
        <p:nvSpPr>
          <p:cNvPr id="5" name="Nach unten gekrümmter Pfeil 4"/>
          <p:cNvSpPr/>
          <p:nvPr/>
        </p:nvSpPr>
        <p:spPr>
          <a:xfrm rot="3324261">
            <a:off x="5665305" y="2176669"/>
            <a:ext cx="1222513" cy="61622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6" name="Textfeld 5"/>
          <p:cNvSpPr txBox="1"/>
          <p:nvPr/>
        </p:nvSpPr>
        <p:spPr>
          <a:xfrm>
            <a:off x="6628325" y="2023117"/>
            <a:ext cx="1354345" cy="461665"/>
          </a:xfrm>
          <a:prstGeom prst="rect">
            <a:avLst/>
          </a:prstGeom>
          <a:noFill/>
        </p:spPr>
        <p:txBody>
          <a:bodyPr wrap="none" rtlCol="0">
            <a:spAutoFit/>
          </a:bodyPr>
          <a:lstStyle/>
          <a:p>
            <a:r>
              <a:rPr lang="de-CH" sz="2400" b="1" dirty="0" smtClean="0"/>
              <a:t>Alphabet</a:t>
            </a:r>
            <a:endParaRPr lang="de-CH" sz="2400" b="1" dirty="0"/>
          </a:p>
        </p:txBody>
      </p:sp>
      <p:sp>
        <p:nvSpPr>
          <p:cNvPr id="8" name="Nach unten gekrümmter Pfeil 7"/>
          <p:cNvSpPr/>
          <p:nvPr/>
        </p:nvSpPr>
        <p:spPr>
          <a:xfrm rot="3324261">
            <a:off x="6692296" y="3362739"/>
            <a:ext cx="1222513" cy="61622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9" name="Textfeld 8"/>
          <p:cNvSpPr txBox="1"/>
          <p:nvPr/>
        </p:nvSpPr>
        <p:spPr>
          <a:xfrm>
            <a:off x="7655316" y="3209187"/>
            <a:ext cx="1531188" cy="461665"/>
          </a:xfrm>
          <a:prstGeom prst="rect">
            <a:avLst/>
          </a:prstGeom>
          <a:noFill/>
        </p:spPr>
        <p:txBody>
          <a:bodyPr wrap="none" rtlCol="0">
            <a:spAutoFit/>
          </a:bodyPr>
          <a:lstStyle/>
          <a:p>
            <a:r>
              <a:rPr lang="de-CH" sz="2400" b="1" dirty="0" smtClean="0"/>
              <a:t>Buchdruck</a:t>
            </a:r>
            <a:endParaRPr lang="de-CH" sz="2400" b="1" dirty="0"/>
          </a:p>
        </p:txBody>
      </p:sp>
      <p:sp>
        <p:nvSpPr>
          <p:cNvPr id="11" name="Textfeld 10"/>
          <p:cNvSpPr txBox="1"/>
          <p:nvPr/>
        </p:nvSpPr>
        <p:spPr>
          <a:xfrm>
            <a:off x="8856701" y="4219397"/>
            <a:ext cx="3129831" cy="738664"/>
          </a:xfrm>
          <a:prstGeom prst="rect">
            <a:avLst/>
          </a:prstGeom>
          <a:noFill/>
        </p:spPr>
        <p:txBody>
          <a:bodyPr wrap="none" rtlCol="0">
            <a:spAutoFit/>
          </a:bodyPr>
          <a:lstStyle/>
          <a:p>
            <a:r>
              <a:rPr lang="de-CH" sz="2400" b="1" dirty="0" smtClean="0"/>
              <a:t>Digitalisierung</a:t>
            </a:r>
          </a:p>
          <a:p>
            <a:r>
              <a:rPr lang="de-CH" b="1" dirty="0" smtClean="0"/>
              <a:t>(Vernetzung, Automatisierung)</a:t>
            </a:r>
            <a:endParaRPr lang="de-CH" b="1" dirty="0"/>
          </a:p>
        </p:txBody>
      </p:sp>
      <p:sp>
        <p:nvSpPr>
          <p:cNvPr id="12" name="Textfeld 11"/>
          <p:cNvSpPr txBox="1"/>
          <p:nvPr/>
        </p:nvSpPr>
        <p:spPr>
          <a:xfrm>
            <a:off x="5476677" y="5189351"/>
            <a:ext cx="3349486" cy="1200329"/>
          </a:xfrm>
          <a:prstGeom prst="rect">
            <a:avLst/>
          </a:prstGeom>
          <a:solidFill>
            <a:schemeClr val="bg1"/>
          </a:solidFill>
        </p:spPr>
        <p:txBody>
          <a:bodyPr wrap="square" rtlCol="0">
            <a:spAutoFit/>
          </a:bodyPr>
          <a:lstStyle/>
          <a:p>
            <a:r>
              <a:rPr lang="de-CH" sz="2400" b="1" dirty="0" smtClean="0"/>
              <a:t>«nächste» Gesellschaft</a:t>
            </a:r>
          </a:p>
          <a:p>
            <a:r>
              <a:rPr lang="de-CH" sz="2400" b="1" dirty="0" smtClean="0"/>
              <a:t>Informations-, Wissens-, Digitalgesellschaft</a:t>
            </a:r>
            <a:endParaRPr lang="de-CH" b="1" dirty="0"/>
          </a:p>
        </p:txBody>
      </p:sp>
      <p:sp>
        <p:nvSpPr>
          <p:cNvPr id="10" name="Nach unten gekrümmter Pfeil 9"/>
          <p:cNvSpPr/>
          <p:nvPr/>
        </p:nvSpPr>
        <p:spPr>
          <a:xfrm rot="3324261">
            <a:off x="7893681" y="4372949"/>
            <a:ext cx="1222513" cy="61622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3" name="Rechteck 2"/>
          <p:cNvSpPr/>
          <p:nvPr/>
        </p:nvSpPr>
        <p:spPr>
          <a:xfrm>
            <a:off x="7048476" y="6564099"/>
            <a:ext cx="5143524" cy="369332"/>
          </a:xfrm>
          <a:prstGeom prst="rect">
            <a:avLst/>
          </a:prstGeom>
        </p:spPr>
        <p:txBody>
          <a:bodyPr wrap="none">
            <a:spAutoFit/>
          </a:bodyPr>
          <a:lstStyle/>
          <a:p>
            <a:r>
              <a:rPr lang="de-CH" dirty="0"/>
              <a:t>Quelle: </a:t>
            </a:r>
            <a:r>
              <a:rPr lang="de-CH" dirty="0">
                <a:hlinkClick r:id="rId4"/>
              </a:rPr>
              <a:t>http://beat.doebe.li/talks/phsz14/index.html</a:t>
            </a:r>
            <a:endParaRPr lang="de-CH" dirty="0"/>
          </a:p>
        </p:txBody>
      </p:sp>
    </p:spTree>
    <p:extLst>
      <p:ext uri="{BB962C8B-B14F-4D97-AF65-F5344CB8AC3E}">
        <p14:creationId xmlns:p14="http://schemas.microsoft.com/office/powerpoint/2010/main" val="376761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1"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t>Leitmedienwechsel</a:t>
            </a:r>
            <a:endParaRPr lang="de-CH" b="1" dirty="0"/>
          </a:p>
        </p:txBody>
      </p:sp>
      <p:pic>
        <p:nvPicPr>
          <p:cNvPr id="2050" name="Picture 2" descr="Leitmedienwechsel"/>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6241"/>
          <a:stretch/>
        </p:blipFill>
        <p:spPr bwMode="auto">
          <a:xfrm>
            <a:off x="838200" y="1454849"/>
            <a:ext cx="3932583" cy="2470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rot="5400000">
            <a:off x="4671250" y="4888949"/>
            <a:ext cx="2353137" cy="369332"/>
          </a:xfrm>
          <a:prstGeom prst="rect">
            <a:avLst/>
          </a:prstGeom>
          <a:solidFill>
            <a:srgbClr val="00B0F0"/>
          </a:solidFill>
          <a:ln>
            <a:solidFill>
              <a:schemeClr val="accent1"/>
            </a:solidFill>
          </a:ln>
        </p:spPr>
        <p:txBody>
          <a:bodyPr wrap="square" rtlCol="0">
            <a:spAutoFit/>
          </a:bodyPr>
          <a:lstStyle/>
          <a:p>
            <a:pPr algn="ctr"/>
            <a:r>
              <a:rPr lang="de-CH" b="1" dirty="0" smtClean="0"/>
              <a:t>Digitalkultur</a:t>
            </a:r>
            <a:endParaRPr lang="de-CH" b="1" dirty="0"/>
          </a:p>
        </p:txBody>
      </p:sp>
      <p:sp>
        <p:nvSpPr>
          <p:cNvPr id="13" name="Pfeil nach rechts 12"/>
          <p:cNvSpPr/>
          <p:nvPr/>
        </p:nvSpPr>
        <p:spPr>
          <a:xfrm>
            <a:off x="6369046" y="3897047"/>
            <a:ext cx="1313118" cy="525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Religion</a:t>
            </a:r>
            <a:endParaRPr lang="de-CH" dirty="0"/>
          </a:p>
        </p:txBody>
      </p:sp>
      <p:sp>
        <p:nvSpPr>
          <p:cNvPr id="15" name="Pfeil nach rechts 14"/>
          <p:cNvSpPr/>
          <p:nvPr/>
        </p:nvSpPr>
        <p:spPr>
          <a:xfrm>
            <a:off x="6369045" y="4509780"/>
            <a:ext cx="1313119" cy="525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Wirtschaft</a:t>
            </a:r>
            <a:endParaRPr lang="de-CH" dirty="0"/>
          </a:p>
        </p:txBody>
      </p:sp>
      <p:sp>
        <p:nvSpPr>
          <p:cNvPr id="16" name="Pfeil nach rechts 15"/>
          <p:cNvSpPr/>
          <p:nvPr/>
        </p:nvSpPr>
        <p:spPr>
          <a:xfrm>
            <a:off x="6384170" y="5127014"/>
            <a:ext cx="1313119" cy="525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Politik</a:t>
            </a:r>
            <a:endParaRPr lang="de-CH" dirty="0"/>
          </a:p>
        </p:txBody>
      </p:sp>
      <p:sp>
        <p:nvSpPr>
          <p:cNvPr id="17" name="Pfeil nach rechts 16"/>
          <p:cNvSpPr/>
          <p:nvPr/>
        </p:nvSpPr>
        <p:spPr>
          <a:xfrm>
            <a:off x="6384170" y="5725002"/>
            <a:ext cx="1313119" cy="525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Bildung</a:t>
            </a:r>
            <a:endParaRPr lang="de-CH" dirty="0"/>
          </a:p>
        </p:txBody>
      </p:sp>
      <p:sp>
        <p:nvSpPr>
          <p:cNvPr id="14" name="Textfeld 13"/>
          <p:cNvSpPr txBox="1"/>
          <p:nvPr/>
        </p:nvSpPr>
        <p:spPr>
          <a:xfrm>
            <a:off x="7821312" y="3974971"/>
            <a:ext cx="3103478" cy="369332"/>
          </a:xfrm>
          <a:prstGeom prst="rect">
            <a:avLst/>
          </a:prstGeom>
          <a:solidFill>
            <a:srgbClr val="92D050"/>
          </a:solidFill>
        </p:spPr>
        <p:txBody>
          <a:bodyPr wrap="square" rtlCol="0">
            <a:spAutoFit/>
          </a:bodyPr>
          <a:lstStyle/>
          <a:p>
            <a:pPr algn="ctr"/>
            <a:r>
              <a:rPr lang="de-CH" dirty="0" smtClean="0"/>
              <a:t>?</a:t>
            </a:r>
            <a:endParaRPr lang="de-CH" dirty="0"/>
          </a:p>
        </p:txBody>
      </p:sp>
      <p:sp>
        <p:nvSpPr>
          <p:cNvPr id="19" name="Textfeld 18"/>
          <p:cNvSpPr txBox="1"/>
          <p:nvPr/>
        </p:nvSpPr>
        <p:spPr>
          <a:xfrm>
            <a:off x="7821312" y="4582719"/>
            <a:ext cx="3103478" cy="369332"/>
          </a:xfrm>
          <a:prstGeom prst="rect">
            <a:avLst/>
          </a:prstGeom>
          <a:solidFill>
            <a:srgbClr val="92D050"/>
          </a:solidFill>
        </p:spPr>
        <p:txBody>
          <a:bodyPr wrap="square" rtlCol="0">
            <a:spAutoFit/>
          </a:bodyPr>
          <a:lstStyle/>
          <a:p>
            <a:pPr algn="ctr"/>
            <a:r>
              <a:rPr lang="de-CH" dirty="0" smtClean="0"/>
              <a:t>Globalisierung</a:t>
            </a:r>
            <a:endParaRPr lang="de-CH" dirty="0"/>
          </a:p>
        </p:txBody>
      </p:sp>
      <p:sp>
        <p:nvSpPr>
          <p:cNvPr id="20" name="Textfeld 19"/>
          <p:cNvSpPr txBox="1"/>
          <p:nvPr/>
        </p:nvSpPr>
        <p:spPr>
          <a:xfrm>
            <a:off x="7830232" y="5201020"/>
            <a:ext cx="3094558" cy="369332"/>
          </a:xfrm>
          <a:prstGeom prst="rect">
            <a:avLst/>
          </a:prstGeom>
          <a:solidFill>
            <a:srgbClr val="92D050"/>
          </a:solidFill>
        </p:spPr>
        <p:txBody>
          <a:bodyPr wrap="square" rtlCol="0">
            <a:spAutoFit/>
          </a:bodyPr>
          <a:lstStyle/>
          <a:p>
            <a:r>
              <a:rPr lang="de-CH" dirty="0" smtClean="0"/>
              <a:t>Umbrüche </a:t>
            </a:r>
            <a:r>
              <a:rPr lang="de-CH" sz="1500" dirty="0" smtClean="0"/>
              <a:t>(</a:t>
            </a:r>
            <a:r>
              <a:rPr lang="de-CH" sz="1500" dirty="0" err="1" smtClean="0"/>
              <a:t>Sowjetunien</a:t>
            </a:r>
            <a:r>
              <a:rPr lang="de-CH" sz="1500" dirty="0" smtClean="0"/>
              <a:t>, Arabien)</a:t>
            </a:r>
            <a:endParaRPr lang="de-CH" sz="1500" dirty="0"/>
          </a:p>
        </p:txBody>
      </p:sp>
      <p:sp>
        <p:nvSpPr>
          <p:cNvPr id="21" name="Textfeld 20"/>
          <p:cNvSpPr txBox="1"/>
          <p:nvPr/>
        </p:nvSpPr>
        <p:spPr>
          <a:xfrm>
            <a:off x="7830232" y="5798872"/>
            <a:ext cx="3094558" cy="369332"/>
          </a:xfrm>
          <a:prstGeom prst="rect">
            <a:avLst/>
          </a:prstGeom>
          <a:solidFill>
            <a:srgbClr val="FF0000"/>
          </a:solidFill>
        </p:spPr>
        <p:txBody>
          <a:bodyPr wrap="square" rtlCol="0">
            <a:spAutoFit/>
          </a:bodyPr>
          <a:lstStyle/>
          <a:p>
            <a:pPr algn="ctr"/>
            <a:r>
              <a:rPr lang="de-CH" dirty="0" smtClean="0"/>
              <a:t>?</a:t>
            </a:r>
            <a:endParaRPr lang="de-CH" dirty="0"/>
          </a:p>
        </p:txBody>
      </p:sp>
      <p:sp>
        <p:nvSpPr>
          <p:cNvPr id="34" name="Textfeld 33"/>
          <p:cNvSpPr txBox="1"/>
          <p:nvPr/>
        </p:nvSpPr>
        <p:spPr>
          <a:xfrm rot="5400000">
            <a:off x="4671250" y="2312781"/>
            <a:ext cx="2353137" cy="369332"/>
          </a:xfrm>
          <a:prstGeom prst="rect">
            <a:avLst/>
          </a:prstGeom>
          <a:solidFill>
            <a:srgbClr val="00B0F0"/>
          </a:solidFill>
          <a:ln>
            <a:solidFill>
              <a:schemeClr val="accent1"/>
            </a:solidFill>
          </a:ln>
        </p:spPr>
        <p:txBody>
          <a:bodyPr wrap="square" rtlCol="0">
            <a:spAutoFit/>
          </a:bodyPr>
          <a:lstStyle/>
          <a:p>
            <a:pPr algn="ctr"/>
            <a:r>
              <a:rPr lang="de-CH" b="1" dirty="0" smtClean="0"/>
              <a:t>Buchkultur</a:t>
            </a:r>
            <a:endParaRPr lang="de-CH" b="1" dirty="0"/>
          </a:p>
        </p:txBody>
      </p:sp>
      <p:sp>
        <p:nvSpPr>
          <p:cNvPr id="35" name="Pfeil nach rechts 34"/>
          <p:cNvSpPr/>
          <p:nvPr/>
        </p:nvSpPr>
        <p:spPr>
          <a:xfrm>
            <a:off x="6369046" y="1320879"/>
            <a:ext cx="1313118" cy="525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Religion</a:t>
            </a:r>
            <a:endParaRPr lang="de-CH" dirty="0"/>
          </a:p>
        </p:txBody>
      </p:sp>
      <p:sp>
        <p:nvSpPr>
          <p:cNvPr id="36" name="Pfeil nach rechts 35"/>
          <p:cNvSpPr/>
          <p:nvPr/>
        </p:nvSpPr>
        <p:spPr>
          <a:xfrm>
            <a:off x="6369045" y="1933612"/>
            <a:ext cx="1313119" cy="525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Wirtschaft</a:t>
            </a:r>
            <a:endParaRPr lang="de-CH" dirty="0"/>
          </a:p>
        </p:txBody>
      </p:sp>
      <p:sp>
        <p:nvSpPr>
          <p:cNvPr id="37" name="Pfeil nach rechts 36"/>
          <p:cNvSpPr/>
          <p:nvPr/>
        </p:nvSpPr>
        <p:spPr>
          <a:xfrm>
            <a:off x="6384170" y="2550846"/>
            <a:ext cx="1313119" cy="525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Politik</a:t>
            </a:r>
            <a:endParaRPr lang="de-CH" dirty="0"/>
          </a:p>
        </p:txBody>
      </p:sp>
      <p:sp>
        <p:nvSpPr>
          <p:cNvPr id="38" name="Pfeil nach rechts 37"/>
          <p:cNvSpPr/>
          <p:nvPr/>
        </p:nvSpPr>
        <p:spPr>
          <a:xfrm>
            <a:off x="6384170" y="3148834"/>
            <a:ext cx="1313119" cy="525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Bildung</a:t>
            </a:r>
            <a:endParaRPr lang="de-CH" dirty="0"/>
          </a:p>
        </p:txBody>
      </p:sp>
      <p:sp>
        <p:nvSpPr>
          <p:cNvPr id="39" name="Textfeld 38"/>
          <p:cNvSpPr txBox="1"/>
          <p:nvPr/>
        </p:nvSpPr>
        <p:spPr>
          <a:xfrm>
            <a:off x="7821312" y="1398803"/>
            <a:ext cx="3103478" cy="379228"/>
          </a:xfrm>
          <a:prstGeom prst="rect">
            <a:avLst/>
          </a:prstGeom>
          <a:solidFill>
            <a:srgbClr val="92D050"/>
          </a:solidFill>
        </p:spPr>
        <p:txBody>
          <a:bodyPr wrap="square" rtlCol="0">
            <a:spAutoFit/>
          </a:bodyPr>
          <a:lstStyle/>
          <a:p>
            <a:r>
              <a:rPr lang="de-CH" dirty="0" smtClean="0"/>
              <a:t>Reformation, Religionsfreiheit</a:t>
            </a:r>
            <a:endParaRPr lang="de-CH" dirty="0"/>
          </a:p>
        </p:txBody>
      </p:sp>
      <p:sp>
        <p:nvSpPr>
          <p:cNvPr id="40" name="Textfeld 39"/>
          <p:cNvSpPr txBox="1"/>
          <p:nvPr/>
        </p:nvSpPr>
        <p:spPr>
          <a:xfrm>
            <a:off x="7821312" y="2006551"/>
            <a:ext cx="3103478" cy="369332"/>
          </a:xfrm>
          <a:prstGeom prst="rect">
            <a:avLst/>
          </a:prstGeom>
          <a:solidFill>
            <a:srgbClr val="92D050"/>
          </a:solidFill>
        </p:spPr>
        <p:txBody>
          <a:bodyPr wrap="none" rtlCol="0">
            <a:spAutoFit/>
          </a:bodyPr>
          <a:lstStyle/>
          <a:p>
            <a:r>
              <a:rPr lang="de-CH" dirty="0" smtClean="0"/>
              <a:t>Industrialisierung, Kapitalismus</a:t>
            </a:r>
            <a:endParaRPr lang="de-CH" dirty="0"/>
          </a:p>
        </p:txBody>
      </p:sp>
      <p:sp>
        <p:nvSpPr>
          <p:cNvPr id="41" name="Textfeld 40"/>
          <p:cNvSpPr txBox="1"/>
          <p:nvPr/>
        </p:nvSpPr>
        <p:spPr>
          <a:xfrm>
            <a:off x="7830232" y="2624853"/>
            <a:ext cx="3094558" cy="369332"/>
          </a:xfrm>
          <a:prstGeom prst="rect">
            <a:avLst/>
          </a:prstGeom>
          <a:solidFill>
            <a:srgbClr val="92D050"/>
          </a:solidFill>
        </p:spPr>
        <p:txBody>
          <a:bodyPr wrap="square" rtlCol="0">
            <a:spAutoFit/>
          </a:bodyPr>
          <a:lstStyle/>
          <a:p>
            <a:r>
              <a:rPr lang="de-CH" dirty="0" smtClean="0"/>
              <a:t>Demokratie, Nationalismus</a:t>
            </a:r>
            <a:endParaRPr lang="de-CH" dirty="0"/>
          </a:p>
        </p:txBody>
      </p:sp>
      <p:sp>
        <p:nvSpPr>
          <p:cNvPr id="42" name="Textfeld 41"/>
          <p:cNvSpPr txBox="1"/>
          <p:nvPr/>
        </p:nvSpPr>
        <p:spPr>
          <a:xfrm>
            <a:off x="7830232" y="3222705"/>
            <a:ext cx="3094558" cy="369332"/>
          </a:xfrm>
          <a:prstGeom prst="rect">
            <a:avLst/>
          </a:prstGeom>
          <a:solidFill>
            <a:srgbClr val="92D050"/>
          </a:solidFill>
        </p:spPr>
        <p:txBody>
          <a:bodyPr wrap="square" rtlCol="0">
            <a:spAutoFit/>
          </a:bodyPr>
          <a:lstStyle/>
          <a:p>
            <a:r>
              <a:rPr lang="de-CH" dirty="0" smtClean="0"/>
              <a:t>Volksschule, Universität</a:t>
            </a:r>
            <a:endParaRPr lang="de-CH" dirty="0"/>
          </a:p>
        </p:txBody>
      </p:sp>
      <p:sp>
        <p:nvSpPr>
          <p:cNvPr id="5" name="Rechteck 4"/>
          <p:cNvSpPr/>
          <p:nvPr/>
        </p:nvSpPr>
        <p:spPr>
          <a:xfrm>
            <a:off x="6492555" y="6488668"/>
            <a:ext cx="5699445" cy="369332"/>
          </a:xfrm>
          <a:prstGeom prst="rect">
            <a:avLst/>
          </a:prstGeom>
        </p:spPr>
        <p:txBody>
          <a:bodyPr wrap="none">
            <a:spAutoFit/>
          </a:bodyPr>
          <a:lstStyle/>
          <a:p>
            <a:pPr>
              <a:defRPr/>
            </a:pPr>
            <a:r>
              <a:rPr lang="de-CH" dirty="0"/>
              <a:t>Quelle: </a:t>
            </a:r>
            <a:r>
              <a:rPr lang="de-CH" dirty="0">
                <a:hlinkClick r:id="rId4"/>
              </a:rPr>
              <a:t>http://www.nandostoecklin.ch/leitmedienwechsel </a:t>
            </a:r>
            <a:endParaRPr lang="de-CH" dirty="0"/>
          </a:p>
        </p:txBody>
      </p:sp>
    </p:spTree>
    <p:extLst>
      <p:ext uri="{BB962C8B-B14F-4D97-AF65-F5344CB8AC3E}">
        <p14:creationId xmlns:p14="http://schemas.microsoft.com/office/powerpoint/2010/main" val="291735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1" grpId="0" animBg="1"/>
      <p:bldP spid="39" grpId="0" animBg="1"/>
      <p:bldP spid="40" grpId="0" animBg="1"/>
      <p:bldP spid="41"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t>Leitmedienwechsel</a:t>
            </a:r>
            <a:endParaRPr lang="de-CH" b="1" dirty="0"/>
          </a:p>
        </p:txBody>
      </p:sp>
      <p:pic>
        <p:nvPicPr>
          <p:cNvPr id="2050" name="Picture 2" descr="Leitmedienwechsel"/>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6241"/>
          <a:stretch/>
        </p:blipFill>
        <p:spPr bwMode="auto">
          <a:xfrm>
            <a:off x="838200" y="1454849"/>
            <a:ext cx="3932583" cy="2470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rot="5400000">
            <a:off x="4098604" y="5168505"/>
            <a:ext cx="2691611" cy="369333"/>
          </a:xfrm>
          <a:prstGeom prst="rect">
            <a:avLst/>
          </a:prstGeom>
          <a:solidFill>
            <a:srgbClr val="00B0F0"/>
          </a:solidFill>
          <a:ln>
            <a:solidFill>
              <a:schemeClr val="accent1"/>
            </a:solidFill>
          </a:ln>
        </p:spPr>
        <p:txBody>
          <a:bodyPr wrap="square" rtlCol="0">
            <a:spAutoFit/>
          </a:bodyPr>
          <a:lstStyle/>
          <a:p>
            <a:pPr algn="ctr"/>
            <a:r>
              <a:rPr lang="de-CH" b="1" dirty="0" smtClean="0"/>
              <a:t>Digitalkultur</a:t>
            </a:r>
            <a:endParaRPr lang="de-CH" b="1" dirty="0"/>
          </a:p>
        </p:txBody>
      </p:sp>
      <p:sp>
        <p:nvSpPr>
          <p:cNvPr id="34" name="Textfeld 33"/>
          <p:cNvSpPr txBox="1"/>
          <p:nvPr/>
        </p:nvSpPr>
        <p:spPr>
          <a:xfrm rot="5400000">
            <a:off x="4271192" y="2436166"/>
            <a:ext cx="2331962" cy="369332"/>
          </a:xfrm>
          <a:prstGeom prst="rect">
            <a:avLst/>
          </a:prstGeom>
          <a:solidFill>
            <a:srgbClr val="00B0F0"/>
          </a:solidFill>
          <a:ln>
            <a:solidFill>
              <a:schemeClr val="accent1"/>
            </a:solidFill>
          </a:ln>
        </p:spPr>
        <p:txBody>
          <a:bodyPr wrap="square" rtlCol="0">
            <a:spAutoFit/>
          </a:bodyPr>
          <a:lstStyle/>
          <a:p>
            <a:pPr algn="ctr"/>
            <a:r>
              <a:rPr lang="de-CH" b="1" dirty="0" smtClean="0"/>
              <a:t>Buchkultur</a:t>
            </a:r>
            <a:endParaRPr lang="de-CH" b="1" dirty="0"/>
          </a:p>
        </p:txBody>
      </p:sp>
      <p:sp>
        <p:nvSpPr>
          <p:cNvPr id="22" name="Textfeld 2"/>
          <p:cNvSpPr txBox="1">
            <a:spLocks noChangeArrowheads="1"/>
          </p:cNvSpPr>
          <p:nvPr/>
        </p:nvSpPr>
        <p:spPr bwMode="auto">
          <a:xfrm>
            <a:off x="5874453" y="1115039"/>
            <a:ext cx="3002819" cy="28923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05000"/>
              </a:lnSpc>
              <a:spcAft>
                <a:spcPts val="800"/>
              </a:spcAft>
            </a:pPr>
            <a:r>
              <a:rPr lang="de-CH" sz="1400" b="1" dirty="0">
                <a:effectLst/>
                <a:latin typeface="Arial" panose="020B0604020202020204" pitchFamily="34" charset="0"/>
                <a:ea typeface="Arial" panose="020B0604020202020204" pitchFamily="34" charset="0"/>
                <a:cs typeface="Arial" panose="020B0604020202020204" pitchFamily="34" charset="0"/>
              </a:rPr>
              <a:t>Merkmale der Volksschule:</a:t>
            </a:r>
            <a:endParaRPr lang="de-CH" sz="14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lnSpc>
                <a:spcPct val="105000"/>
              </a:lnSpc>
              <a:spcAft>
                <a:spcPts val="0"/>
              </a:spcAft>
              <a:buFont typeface="Arial" panose="020B0604020202020204" pitchFamily="34" charset="0"/>
              <a:buChar char="-"/>
            </a:pPr>
            <a:r>
              <a:rPr lang="de-CH" sz="1400" dirty="0">
                <a:effectLst/>
                <a:latin typeface="Arial" panose="020B0604020202020204" pitchFamily="34" charset="0"/>
                <a:ea typeface="Arial" panose="020B0604020202020204" pitchFamily="34" charset="0"/>
                <a:cs typeface="Arial" panose="020B0604020202020204" pitchFamily="34" charset="0"/>
              </a:rPr>
              <a:t>Unterrichtsfächer</a:t>
            </a:r>
          </a:p>
          <a:p>
            <a:pPr marL="342900" lvl="0" indent="-342900" algn="just">
              <a:lnSpc>
                <a:spcPct val="105000"/>
              </a:lnSpc>
              <a:spcAft>
                <a:spcPts val="0"/>
              </a:spcAft>
              <a:buFont typeface="Arial" panose="020B0604020202020204" pitchFamily="34" charset="0"/>
              <a:buChar char="-"/>
            </a:pPr>
            <a:r>
              <a:rPr lang="de-CH" sz="1400" dirty="0">
                <a:effectLst/>
                <a:latin typeface="Arial" panose="020B0604020202020204" pitchFamily="34" charset="0"/>
                <a:ea typeface="Arial" panose="020B0604020202020204" pitchFamily="34" charset="0"/>
                <a:cs typeface="Arial" panose="020B0604020202020204" pitchFamily="34" charset="0"/>
              </a:rPr>
              <a:t>Prüfungen und Zensuren</a:t>
            </a:r>
          </a:p>
          <a:p>
            <a:pPr marL="342900" lvl="0" indent="-342900" algn="just">
              <a:lnSpc>
                <a:spcPct val="105000"/>
              </a:lnSpc>
              <a:spcAft>
                <a:spcPts val="0"/>
              </a:spcAft>
              <a:buFont typeface="Arial" panose="020B0604020202020204" pitchFamily="34" charset="0"/>
              <a:buChar char="-"/>
            </a:pPr>
            <a:r>
              <a:rPr lang="de-CH" sz="1400" dirty="0">
                <a:effectLst/>
                <a:latin typeface="Arial" panose="020B0604020202020204" pitchFamily="34" charset="0"/>
                <a:ea typeface="Arial" panose="020B0604020202020204" pitchFamily="34" charset="0"/>
                <a:cs typeface="Arial" panose="020B0604020202020204" pitchFamily="34" charset="0"/>
              </a:rPr>
              <a:t>Lehrstoff und Lehrmittel</a:t>
            </a:r>
          </a:p>
          <a:p>
            <a:pPr marL="342900" lvl="0" indent="-342900" algn="just">
              <a:lnSpc>
                <a:spcPct val="105000"/>
              </a:lnSpc>
              <a:spcAft>
                <a:spcPts val="0"/>
              </a:spcAft>
              <a:buFont typeface="Arial" panose="020B0604020202020204" pitchFamily="34" charset="0"/>
              <a:buChar char="-"/>
            </a:pPr>
            <a:r>
              <a:rPr lang="de-CH" sz="1400" dirty="0">
                <a:effectLst/>
                <a:latin typeface="Arial" panose="020B0604020202020204" pitchFamily="34" charset="0"/>
                <a:ea typeface="Arial" panose="020B0604020202020204" pitchFamily="34" charset="0"/>
                <a:cs typeface="Arial" panose="020B0604020202020204" pitchFamily="34" charset="0"/>
              </a:rPr>
              <a:t>Lehrerausbildung</a:t>
            </a:r>
          </a:p>
          <a:p>
            <a:pPr marL="342900" lvl="0" indent="-342900" algn="just">
              <a:lnSpc>
                <a:spcPct val="105000"/>
              </a:lnSpc>
              <a:spcAft>
                <a:spcPts val="0"/>
              </a:spcAft>
              <a:buFont typeface="Arial" panose="020B0604020202020204" pitchFamily="34" charset="0"/>
              <a:buChar char="-"/>
            </a:pPr>
            <a:r>
              <a:rPr lang="de-CH" sz="1400" dirty="0">
                <a:effectLst/>
                <a:latin typeface="Arial" panose="020B0604020202020204" pitchFamily="34" charset="0"/>
                <a:ea typeface="Arial" panose="020B0604020202020204" pitchFamily="34" charset="0"/>
                <a:cs typeface="Arial" panose="020B0604020202020204" pitchFamily="34" charset="0"/>
              </a:rPr>
              <a:t>Jahrgangsklassen</a:t>
            </a:r>
          </a:p>
          <a:p>
            <a:pPr marL="342900" lvl="0" indent="-342900" algn="just">
              <a:lnSpc>
                <a:spcPct val="105000"/>
              </a:lnSpc>
              <a:spcAft>
                <a:spcPts val="0"/>
              </a:spcAft>
              <a:buFont typeface="Arial" panose="020B0604020202020204" pitchFamily="34" charset="0"/>
              <a:buChar char="-"/>
            </a:pPr>
            <a:r>
              <a:rPr lang="de-CH" sz="1400" dirty="0">
                <a:effectLst/>
                <a:latin typeface="Arial" panose="020B0604020202020204" pitchFamily="34" charset="0"/>
                <a:ea typeface="Arial" panose="020B0604020202020204" pitchFamily="34" charset="0"/>
                <a:cs typeface="Arial" panose="020B0604020202020204" pitchFamily="34" charset="0"/>
              </a:rPr>
              <a:t>Jahresbesoldung</a:t>
            </a:r>
          </a:p>
          <a:p>
            <a:pPr marL="342900" lvl="0" indent="-342900" algn="just">
              <a:lnSpc>
                <a:spcPct val="105000"/>
              </a:lnSpc>
              <a:spcAft>
                <a:spcPts val="0"/>
              </a:spcAft>
              <a:buFont typeface="Arial" panose="020B0604020202020204" pitchFamily="34" charset="0"/>
              <a:buChar char="-"/>
            </a:pPr>
            <a:r>
              <a:rPr lang="de-CH" sz="1400" dirty="0">
                <a:effectLst/>
                <a:latin typeface="Arial" panose="020B0604020202020204" pitchFamily="34" charset="0"/>
                <a:ea typeface="Arial" panose="020B0604020202020204" pitchFamily="34" charset="0"/>
                <a:cs typeface="Arial" panose="020B0604020202020204" pitchFamily="34" charset="0"/>
              </a:rPr>
              <a:t>Klassengrösse</a:t>
            </a:r>
          </a:p>
          <a:p>
            <a:pPr marL="342900" lvl="0" indent="-342900" algn="just">
              <a:lnSpc>
                <a:spcPct val="105000"/>
              </a:lnSpc>
              <a:spcAft>
                <a:spcPts val="0"/>
              </a:spcAft>
              <a:buFont typeface="Arial" panose="020B0604020202020204" pitchFamily="34" charset="0"/>
              <a:buChar char="-"/>
            </a:pPr>
            <a:r>
              <a:rPr lang="de-CH" sz="1400" dirty="0">
                <a:effectLst/>
                <a:latin typeface="Arial" panose="020B0604020202020204" pitchFamily="34" charset="0"/>
                <a:ea typeface="Arial" panose="020B0604020202020204" pitchFamily="34" charset="0"/>
                <a:cs typeface="Arial" panose="020B0604020202020204" pitchFamily="34" charset="0"/>
              </a:rPr>
              <a:t>Schulaufsicht</a:t>
            </a:r>
          </a:p>
          <a:p>
            <a:pPr marL="342900" lvl="0" indent="-342900" algn="just">
              <a:lnSpc>
                <a:spcPct val="105000"/>
              </a:lnSpc>
              <a:spcAft>
                <a:spcPts val="800"/>
              </a:spcAft>
              <a:buFont typeface="Arial" panose="020B0604020202020204" pitchFamily="34" charset="0"/>
              <a:buChar char="-"/>
            </a:pPr>
            <a:r>
              <a:rPr lang="de-CH" sz="1400" dirty="0">
                <a:effectLst/>
                <a:latin typeface="Arial" panose="020B0604020202020204" pitchFamily="34" charset="0"/>
                <a:ea typeface="Arial" panose="020B0604020202020204" pitchFamily="34" charset="0"/>
                <a:cs typeface="Arial" panose="020B0604020202020204" pitchFamily="34" charset="0"/>
              </a:rPr>
              <a:t>Stundenplan</a:t>
            </a:r>
          </a:p>
          <a:p>
            <a:pPr algn="just">
              <a:lnSpc>
                <a:spcPct val="105000"/>
              </a:lnSpc>
              <a:spcAft>
                <a:spcPts val="800"/>
              </a:spcAft>
            </a:pPr>
            <a:r>
              <a:rPr lang="de-CH" sz="1400" dirty="0">
                <a:effectLst/>
                <a:latin typeface="Arial" panose="020B0604020202020204" pitchFamily="34" charset="0"/>
                <a:ea typeface="Arial" panose="020B0604020202020204" pitchFamily="34" charset="0"/>
                <a:cs typeface="Arial" panose="020B0604020202020204" pitchFamily="34" charset="0"/>
              </a:rPr>
              <a:t>nach Caspar Melchior Hirzel, </a:t>
            </a:r>
            <a:r>
              <a:rPr lang="de-CH" sz="1400" b="1" dirty="0">
                <a:effectLst/>
                <a:latin typeface="Arial" panose="020B0604020202020204" pitchFamily="34" charset="0"/>
                <a:ea typeface="Arial" panose="020B0604020202020204" pitchFamily="34" charset="0"/>
                <a:cs typeface="Arial" panose="020B0604020202020204" pitchFamily="34" charset="0"/>
              </a:rPr>
              <a:t>1829</a:t>
            </a:r>
            <a:endParaRPr lang="de-CH" sz="1400" dirty="0">
              <a:effectLst/>
              <a:latin typeface="Arial" panose="020B0604020202020204" pitchFamily="34" charset="0"/>
              <a:ea typeface="Arial" panose="020B0604020202020204" pitchFamily="34" charset="0"/>
              <a:cs typeface="Arial" panose="020B0604020202020204" pitchFamily="34" charset="0"/>
            </a:endParaRPr>
          </a:p>
        </p:txBody>
      </p:sp>
      <p:pic>
        <p:nvPicPr>
          <p:cNvPr id="24" name="Grafik 23"/>
          <p:cNvPicPr/>
          <p:nvPr/>
        </p:nvPicPr>
        <p:blipFill>
          <a:blip r:embed="rId4" cstate="print">
            <a:extLst>
              <a:ext uri="{28A0092B-C50C-407E-A947-70E740481C1C}">
                <a14:useLocalDpi xmlns:a14="http://schemas.microsoft.com/office/drawing/2010/main" val="0"/>
              </a:ext>
            </a:extLst>
          </a:blip>
          <a:stretch>
            <a:fillRect/>
          </a:stretch>
        </p:blipFill>
        <p:spPr>
          <a:xfrm>
            <a:off x="8348231" y="1115039"/>
            <a:ext cx="3487293" cy="2407650"/>
          </a:xfrm>
          <a:prstGeom prst="rect">
            <a:avLst/>
          </a:prstGeom>
        </p:spPr>
      </p:pic>
      <p:pic>
        <p:nvPicPr>
          <p:cNvPr id="25" name="Grafik 24"/>
          <p:cNvPicPr/>
          <p:nvPr/>
        </p:nvPicPr>
        <p:blipFill>
          <a:blip r:embed="rId5" cstate="print">
            <a:extLst>
              <a:ext uri="{28A0092B-C50C-407E-A947-70E740481C1C}">
                <a14:useLocalDpi xmlns:a14="http://schemas.microsoft.com/office/drawing/2010/main" val="0"/>
              </a:ext>
            </a:extLst>
          </a:blip>
          <a:stretch>
            <a:fillRect/>
          </a:stretch>
        </p:blipFill>
        <p:spPr>
          <a:xfrm>
            <a:off x="5956851" y="4148096"/>
            <a:ext cx="3505200" cy="1824675"/>
          </a:xfrm>
          <a:prstGeom prst="rect">
            <a:avLst/>
          </a:prstGeom>
        </p:spPr>
      </p:pic>
      <p:sp>
        <p:nvSpPr>
          <p:cNvPr id="26" name="Textfeld 2"/>
          <p:cNvSpPr txBox="1">
            <a:spLocks noChangeArrowheads="1"/>
          </p:cNvSpPr>
          <p:nvPr/>
        </p:nvSpPr>
        <p:spPr bwMode="auto">
          <a:xfrm>
            <a:off x="5874453" y="6113503"/>
            <a:ext cx="5772785" cy="585474"/>
          </a:xfrm>
          <a:prstGeom prst="rect">
            <a:avLst/>
          </a:prstGeom>
          <a:solidFill>
            <a:srgbClr val="FF0000"/>
          </a:solidFill>
          <a:ln w="9525">
            <a:noFill/>
            <a:miter lim="800000"/>
            <a:headEnd/>
            <a:tailEnd/>
          </a:ln>
        </p:spPr>
        <p:txBody>
          <a:bodyPr rot="0" vert="horz" wrap="square" lIns="91440" tIns="45720" rIns="91440" bIns="45720" anchor="t" anchorCtr="0">
            <a:noAutofit/>
          </a:bodyPr>
          <a:lstStyle/>
          <a:p>
            <a:pPr algn="ctr">
              <a:lnSpc>
                <a:spcPct val="105000"/>
              </a:lnSpc>
              <a:spcAft>
                <a:spcPts val="800"/>
              </a:spcAft>
            </a:pPr>
            <a:r>
              <a:rPr lang="de-CH" sz="1500" b="1" dirty="0">
                <a:solidFill>
                  <a:schemeClr val="bg1"/>
                </a:solidFill>
                <a:effectLst/>
                <a:latin typeface="Arial" panose="020B0604020202020204" pitchFamily="34" charset="0"/>
                <a:ea typeface="Arial" panose="020B0604020202020204" pitchFamily="34" charset="0"/>
                <a:cs typeface="Arial" panose="020B0604020202020204" pitchFamily="34" charset="0"/>
              </a:rPr>
              <a:t>Auf das Leben im 21. Jahrhundert vorbereiten. Mit Strukturen und Denkmustern aus dem 19. Jahrhundert.</a:t>
            </a:r>
          </a:p>
        </p:txBody>
      </p:sp>
    </p:spTree>
    <p:extLst>
      <p:ext uri="{BB962C8B-B14F-4D97-AF65-F5344CB8AC3E}">
        <p14:creationId xmlns:p14="http://schemas.microsoft.com/office/powerpoint/2010/main" val="27184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116706"/>
          </a:xfrm>
        </p:spPr>
        <p:txBody>
          <a:bodyPr/>
          <a:lstStyle/>
          <a:p>
            <a:r>
              <a:rPr lang="de-CH" b="1" dirty="0" smtClean="0"/>
              <a:t>Leitmedienwechsel: Es rumort… </a:t>
            </a:r>
            <a:endParaRPr lang="de-CH" b="1" dirty="0"/>
          </a:p>
        </p:txBody>
      </p:sp>
      <p:pic>
        <p:nvPicPr>
          <p:cNvPr id="5" name="Grafik 4"/>
          <p:cNvPicPr>
            <a:picLocks noChangeAspect="1"/>
          </p:cNvPicPr>
          <p:nvPr/>
        </p:nvPicPr>
        <p:blipFill>
          <a:blip r:embed="rId3"/>
          <a:stretch>
            <a:fillRect/>
          </a:stretch>
        </p:blipFill>
        <p:spPr>
          <a:xfrm>
            <a:off x="1252304" y="1481831"/>
            <a:ext cx="3505200" cy="2374773"/>
          </a:xfrm>
          <a:prstGeom prst="rect">
            <a:avLst/>
          </a:prstGeom>
        </p:spPr>
      </p:pic>
      <p:sp>
        <p:nvSpPr>
          <p:cNvPr id="6" name="Textfeld 5"/>
          <p:cNvSpPr txBox="1"/>
          <p:nvPr/>
        </p:nvSpPr>
        <p:spPr>
          <a:xfrm>
            <a:off x="5171607" y="1481831"/>
            <a:ext cx="6475631" cy="2246769"/>
          </a:xfrm>
          <a:prstGeom prst="rect">
            <a:avLst/>
          </a:prstGeom>
          <a:noFill/>
        </p:spPr>
        <p:txBody>
          <a:bodyPr wrap="square" rtlCol="0">
            <a:spAutoFit/>
          </a:bodyPr>
          <a:lstStyle/>
          <a:p>
            <a:r>
              <a:rPr lang="de-CH" sz="2000" b="1" dirty="0" smtClean="0"/>
              <a:t>Die Schule ist dem Buch angepasst</a:t>
            </a:r>
            <a:r>
              <a:rPr lang="de-CH" sz="2000" b="1" dirty="0"/>
              <a:t>:</a:t>
            </a:r>
            <a:r>
              <a:rPr lang="de-CH" sz="2000" b="1" dirty="0" smtClean="0"/>
              <a:t> </a:t>
            </a:r>
          </a:p>
          <a:p>
            <a:pPr marL="285750" indent="-285750">
              <a:buFont typeface="Arial" panose="020B0604020202020204" pitchFamily="34" charset="0"/>
              <a:buChar char="•"/>
            </a:pPr>
            <a:r>
              <a:rPr lang="de-CH" sz="2000" dirty="0" smtClean="0"/>
              <a:t>Lehrperson ist Wissensträger und –</a:t>
            </a:r>
            <a:r>
              <a:rPr lang="de-CH" sz="2000" dirty="0" err="1" smtClean="0"/>
              <a:t>vermittler</a:t>
            </a:r>
            <a:r>
              <a:rPr lang="de-CH" sz="2000" dirty="0" smtClean="0"/>
              <a:t>, wie das Buch.</a:t>
            </a:r>
          </a:p>
          <a:p>
            <a:pPr marL="285750" indent="-285750">
              <a:buFont typeface="Arial" panose="020B0604020202020204" pitchFamily="34" charset="0"/>
              <a:buChar char="•"/>
            </a:pPr>
            <a:r>
              <a:rPr lang="de-CH" sz="2000" dirty="0" smtClean="0"/>
              <a:t>Die Lernenden sollen am Ende der Schulzeit mehr oder weniger identisches Wissen besitzen, wie ein Buch.</a:t>
            </a:r>
          </a:p>
          <a:p>
            <a:pPr marL="285750" indent="-285750">
              <a:buFont typeface="Arial" panose="020B0604020202020204" pitchFamily="34" charset="0"/>
              <a:buChar char="•"/>
            </a:pPr>
            <a:r>
              <a:rPr lang="de-CH" sz="2000" dirty="0" smtClean="0"/>
              <a:t>Informationen werden vor allem in Textform aufgenommen.</a:t>
            </a:r>
            <a:endParaRPr lang="de-CH" sz="2000" dirty="0"/>
          </a:p>
        </p:txBody>
      </p:sp>
      <p:sp>
        <p:nvSpPr>
          <p:cNvPr id="13" name="Textfeld 12"/>
          <p:cNvSpPr txBox="1"/>
          <p:nvPr/>
        </p:nvSpPr>
        <p:spPr>
          <a:xfrm>
            <a:off x="5171607" y="3938460"/>
            <a:ext cx="6475631" cy="2862322"/>
          </a:xfrm>
          <a:prstGeom prst="rect">
            <a:avLst/>
          </a:prstGeom>
          <a:noFill/>
        </p:spPr>
        <p:txBody>
          <a:bodyPr wrap="square" rtlCol="0">
            <a:spAutoFit/>
          </a:bodyPr>
          <a:lstStyle/>
          <a:p>
            <a:r>
              <a:rPr lang="de-CH" sz="2000" b="1" dirty="0" smtClean="0"/>
              <a:t>Aber wenn alle ein Smartphone haben? Und damit ständigen Zugang zu Informationen (und Ablenkungen)?</a:t>
            </a:r>
          </a:p>
          <a:p>
            <a:pPr marL="285750" indent="-285750">
              <a:buFont typeface="Arial" panose="020B0604020202020204" pitchFamily="34" charset="0"/>
              <a:buChar char="•"/>
            </a:pPr>
            <a:r>
              <a:rPr lang="de-CH" sz="2000" dirty="0" smtClean="0"/>
              <a:t>Müssen alle in einem Raum zur gleichen Zeit das gleiche Lernen?</a:t>
            </a:r>
          </a:p>
          <a:p>
            <a:pPr marL="285750" indent="-285750">
              <a:buFont typeface="Arial" panose="020B0604020202020204" pitchFamily="34" charset="0"/>
              <a:buChar char="•"/>
            </a:pPr>
            <a:r>
              <a:rPr lang="de-CH" sz="2000" dirty="0" smtClean="0"/>
              <a:t>Sind Lehrperson und Buch immer noch die wichtigsten Wissensträger und -vermittler?</a:t>
            </a:r>
          </a:p>
          <a:p>
            <a:pPr marL="285750" indent="-285750">
              <a:buFont typeface="Arial" panose="020B0604020202020204" pitchFamily="34" charset="0"/>
              <a:buChar char="•"/>
            </a:pPr>
            <a:r>
              <a:rPr lang="de-CH" sz="2000" dirty="0" smtClean="0"/>
              <a:t>Macht es Sinn, das Prüfungen ohne Hilfsmittel geschrieben werden? Und zu grossen Teilen aus auswendig gelernten Inhalten bestehen?</a:t>
            </a:r>
          </a:p>
        </p:txBody>
      </p:sp>
      <p:sp>
        <p:nvSpPr>
          <p:cNvPr id="15" name="Textfeld 14"/>
          <p:cNvSpPr txBox="1"/>
          <p:nvPr/>
        </p:nvSpPr>
        <p:spPr>
          <a:xfrm rot="5400000">
            <a:off x="-624131" y="5195485"/>
            <a:ext cx="2691611" cy="369333"/>
          </a:xfrm>
          <a:prstGeom prst="rect">
            <a:avLst/>
          </a:prstGeom>
          <a:solidFill>
            <a:srgbClr val="00B0F0"/>
          </a:solidFill>
          <a:ln>
            <a:solidFill>
              <a:schemeClr val="accent1"/>
            </a:solidFill>
          </a:ln>
        </p:spPr>
        <p:txBody>
          <a:bodyPr wrap="square" rtlCol="0">
            <a:spAutoFit/>
          </a:bodyPr>
          <a:lstStyle/>
          <a:p>
            <a:pPr algn="ctr"/>
            <a:r>
              <a:rPr lang="de-CH" b="1" dirty="0" smtClean="0"/>
              <a:t>Digitalkultur</a:t>
            </a:r>
            <a:endParaRPr lang="de-CH" b="1" dirty="0"/>
          </a:p>
        </p:txBody>
      </p:sp>
      <p:sp>
        <p:nvSpPr>
          <p:cNvPr id="16" name="Textfeld 15"/>
          <p:cNvSpPr txBox="1"/>
          <p:nvPr/>
        </p:nvSpPr>
        <p:spPr>
          <a:xfrm rot="5400000">
            <a:off x="-451543" y="2463146"/>
            <a:ext cx="2331962" cy="369332"/>
          </a:xfrm>
          <a:prstGeom prst="rect">
            <a:avLst/>
          </a:prstGeom>
          <a:solidFill>
            <a:srgbClr val="00B0F0"/>
          </a:solidFill>
          <a:ln>
            <a:solidFill>
              <a:schemeClr val="accent1"/>
            </a:solidFill>
          </a:ln>
        </p:spPr>
        <p:txBody>
          <a:bodyPr wrap="square" rtlCol="0">
            <a:spAutoFit/>
          </a:bodyPr>
          <a:lstStyle/>
          <a:p>
            <a:pPr algn="ctr"/>
            <a:r>
              <a:rPr lang="de-CH" b="1" dirty="0" smtClean="0"/>
              <a:t>Buchkultur</a:t>
            </a:r>
            <a:endParaRPr lang="de-CH" b="1" dirty="0"/>
          </a:p>
        </p:txBody>
      </p:sp>
      <p:pic>
        <p:nvPicPr>
          <p:cNvPr id="3074" name="Picture 2" descr="http://cdn.flaticon.com/png/512/48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909" y="4237557"/>
            <a:ext cx="2197881" cy="2197881"/>
          </a:xfrm>
          <a:prstGeom prst="rect">
            <a:avLst/>
          </a:prstGeom>
          <a:noFill/>
          <a:extLst>
            <a:ext uri="{909E8E84-426E-40DD-AFC4-6F175D3DCCD1}">
              <a14:hiddenFill xmlns:a14="http://schemas.microsoft.com/office/drawing/2010/main">
                <a:solidFill>
                  <a:srgbClr val="FFFFFF"/>
                </a:solidFill>
              </a14:hiddenFill>
            </a:ext>
          </a:extLst>
        </p:spPr>
      </p:pic>
      <p:sp>
        <p:nvSpPr>
          <p:cNvPr id="26" name="Textfeld 2"/>
          <p:cNvSpPr txBox="1">
            <a:spLocks noChangeArrowheads="1"/>
          </p:cNvSpPr>
          <p:nvPr/>
        </p:nvSpPr>
        <p:spPr bwMode="auto">
          <a:xfrm rot="2703848">
            <a:off x="1942729" y="5157639"/>
            <a:ext cx="2958239" cy="445022"/>
          </a:xfrm>
          <a:prstGeom prst="rect">
            <a:avLst/>
          </a:prstGeom>
          <a:solidFill>
            <a:srgbClr val="FF0000"/>
          </a:solidFill>
          <a:ln w="9525">
            <a:noFill/>
            <a:miter lim="800000"/>
            <a:headEnd/>
            <a:tailEnd/>
          </a:ln>
        </p:spPr>
        <p:txBody>
          <a:bodyPr rot="0" vert="horz" wrap="square" lIns="91440" tIns="45720" rIns="91440" bIns="45720" anchor="t" anchorCtr="0">
            <a:noAutofit/>
          </a:bodyPr>
          <a:lstStyle/>
          <a:p>
            <a:pPr algn="ctr">
              <a:lnSpc>
                <a:spcPct val="105000"/>
              </a:lnSpc>
              <a:spcAft>
                <a:spcPts val="800"/>
              </a:spcAft>
            </a:pPr>
            <a:r>
              <a:rPr lang="de-CH" sz="2200" b="1" dirty="0" smtClean="0">
                <a:solidFill>
                  <a:schemeClr val="bg1"/>
                </a:solidFill>
                <a:effectLst/>
                <a:latin typeface="Arial" panose="020B0604020202020204" pitchFamily="34" charset="0"/>
                <a:ea typeface="Arial" panose="020B0604020202020204" pitchFamily="34" charset="0"/>
                <a:cs typeface="Arial" panose="020B0604020202020204" pitchFamily="34" charset="0"/>
              </a:rPr>
              <a:t>Verbieten!</a:t>
            </a:r>
            <a:endParaRPr lang="de-CH" sz="2200" b="1"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79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4" name="Inhaltsplatzhalt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74193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t>Eintauchen und das Netz auswerfen</a:t>
            </a:r>
            <a:endParaRPr lang="de-CH" b="1" dirty="0"/>
          </a:p>
        </p:txBody>
      </p:sp>
      <p:sp>
        <p:nvSpPr>
          <p:cNvPr id="3" name="Inhaltsplatzhalter 2"/>
          <p:cNvSpPr>
            <a:spLocks noGrp="1"/>
          </p:cNvSpPr>
          <p:nvPr>
            <p:ph idx="1"/>
          </p:nvPr>
        </p:nvSpPr>
        <p:spPr/>
        <p:txBody>
          <a:bodyPr/>
          <a:lstStyle/>
          <a:p>
            <a:pPr marL="0" lvl="0" indent="0">
              <a:buNone/>
            </a:pPr>
            <a:r>
              <a:rPr lang="de-CH" b="1" dirty="0"/>
              <a:t>Eintauchen und mit den Lernenden ins Gespräch kommen.</a:t>
            </a:r>
            <a:endParaRPr lang="de-CH" dirty="0"/>
          </a:p>
          <a:p>
            <a:pPr marL="0" indent="0">
              <a:buNone/>
            </a:pPr>
            <a:r>
              <a:rPr lang="de-CH" dirty="0"/>
              <a:t>Wo tauchst du ein? Probiere eine App/ ein Soziales Netzwerk/ ein Game aus. Lass sie dir von deinen </a:t>
            </a:r>
            <a:r>
              <a:rPr lang="de-CH" dirty="0" err="1"/>
              <a:t>SchülerInnen</a:t>
            </a:r>
            <a:r>
              <a:rPr lang="de-CH" dirty="0"/>
              <a:t> zeigen! Halte Einsichten, Stolpersteine und Fragen für dich fest und bring sie in den Kurs mit</a:t>
            </a:r>
            <a:r>
              <a:rPr lang="de-CH" dirty="0" smtClean="0"/>
              <a:t>. </a:t>
            </a:r>
          </a:p>
          <a:p>
            <a:r>
              <a:rPr lang="de-CH" dirty="0" err="1" smtClean="0"/>
              <a:t>Youtube</a:t>
            </a:r>
            <a:r>
              <a:rPr lang="de-CH" dirty="0" smtClean="0"/>
              <a:t> mit Konto, </a:t>
            </a:r>
            <a:r>
              <a:rPr lang="de-CH" dirty="0" smtClean="0">
                <a:hlinkClick r:id="rId2"/>
              </a:rPr>
              <a:t>10 Jahre </a:t>
            </a:r>
            <a:r>
              <a:rPr lang="de-CH" dirty="0" err="1" smtClean="0">
                <a:hlinkClick r:id="rId2"/>
              </a:rPr>
              <a:t>Youtube</a:t>
            </a:r>
            <a:r>
              <a:rPr lang="de-CH" dirty="0" smtClean="0">
                <a:hlinkClick r:id="rId2"/>
              </a:rPr>
              <a:t> auf SRF </a:t>
            </a:r>
            <a:r>
              <a:rPr lang="de-CH" dirty="0" err="1" smtClean="0">
                <a:hlinkClick r:id="rId2"/>
              </a:rPr>
              <a:t>mySchool</a:t>
            </a:r>
            <a:endParaRPr lang="de-CH" dirty="0" smtClean="0"/>
          </a:p>
          <a:p>
            <a:r>
              <a:rPr lang="de-CH" dirty="0" smtClean="0"/>
              <a:t>WhatsApp und Hausaufgaben</a:t>
            </a:r>
          </a:p>
          <a:p>
            <a:r>
              <a:rPr lang="de-CH" dirty="0" smtClean="0"/>
              <a:t>Minecraft: Weil’s ein tolles Game ist!</a:t>
            </a:r>
          </a:p>
          <a:p>
            <a:endParaRPr lang="de-CH" dirty="0"/>
          </a:p>
        </p:txBody>
      </p:sp>
    </p:spTree>
    <p:extLst>
      <p:ext uri="{BB962C8B-B14F-4D97-AF65-F5344CB8AC3E}">
        <p14:creationId xmlns:p14="http://schemas.microsoft.com/office/powerpoint/2010/main" val="17739057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t>Eintauchen und das Netz auswerfen</a:t>
            </a:r>
            <a:endParaRPr lang="de-CH" b="1" dirty="0"/>
          </a:p>
        </p:txBody>
      </p:sp>
      <p:sp>
        <p:nvSpPr>
          <p:cNvPr id="3" name="Inhaltsplatzhalter 2"/>
          <p:cNvSpPr>
            <a:spLocks noGrp="1"/>
          </p:cNvSpPr>
          <p:nvPr>
            <p:ph idx="1"/>
          </p:nvPr>
        </p:nvSpPr>
        <p:spPr/>
        <p:txBody>
          <a:bodyPr/>
          <a:lstStyle/>
          <a:p>
            <a:pPr marL="0" lvl="0" indent="0">
              <a:buNone/>
            </a:pPr>
            <a:r>
              <a:rPr lang="de-CH" b="1" dirty="0" smtClean="0"/>
              <a:t>Das Netz auswerfen und den Fang mitbringen (</a:t>
            </a:r>
            <a:r>
              <a:rPr lang="de-CH" b="1" dirty="0" err="1" smtClean="0"/>
              <a:t>sharen</a:t>
            </a:r>
            <a:r>
              <a:rPr lang="de-CH" b="1" dirty="0" smtClean="0"/>
              <a:t>)</a:t>
            </a:r>
            <a:endParaRPr lang="de-CH" dirty="0"/>
          </a:p>
          <a:p>
            <a:pPr marL="0" indent="0">
              <a:buNone/>
            </a:pPr>
            <a:r>
              <a:rPr lang="de-CH" dirty="0"/>
              <a:t>In Zeitungen, im Internet, bei Diskussionen am Stammtisch oder im Lehrerzimmer Augen und Ohren offen halten für Themen rund um Medien, ICT, Digitalisierung.</a:t>
            </a:r>
          </a:p>
          <a:p>
            <a:r>
              <a:rPr lang="de-CH" dirty="0"/>
              <a:t>„liken“ offline: Sammle Interessantes, Denk- oder Fragwürdiges als Kopien in einem Mäppchen, als Linkliste (z.B. in einem Worddokument), als handschriftliche Notizen oder Fragesammlung… und bringe deinen Fang in den Kurs mit.</a:t>
            </a:r>
          </a:p>
          <a:p>
            <a:pPr lvl="0"/>
            <a:r>
              <a:rPr lang="de-CH" dirty="0"/>
              <a:t>Wie gross muss denn mein Fang sein? Mindestens 5 Beiträge (zu spät gekommene oder zu früh gegangenen dürfen auch etwas mehr;-)</a:t>
            </a:r>
          </a:p>
          <a:p>
            <a:endParaRPr lang="de-CH" dirty="0"/>
          </a:p>
        </p:txBody>
      </p:sp>
    </p:spTree>
    <p:extLst>
      <p:ext uri="{BB962C8B-B14F-4D97-AF65-F5344CB8AC3E}">
        <p14:creationId xmlns:p14="http://schemas.microsoft.com/office/powerpoint/2010/main" val="3840424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t>Zum Starten… Aktualitäten</a:t>
            </a:r>
            <a:endParaRPr lang="de-CH" b="1" dirty="0"/>
          </a:p>
        </p:txBody>
      </p:sp>
      <p:pic>
        <p:nvPicPr>
          <p:cNvPr id="4" name="Inhaltsplatzhalter 4"/>
          <p:cNvPicPr>
            <a:picLocks noChangeAspect="1"/>
          </p:cNvPicPr>
          <p:nvPr/>
        </p:nvPicPr>
        <p:blipFill>
          <a:blip r:embed="rId2"/>
          <a:stretch>
            <a:fillRect/>
          </a:stretch>
        </p:blipFill>
        <p:spPr>
          <a:xfrm>
            <a:off x="6096000" y="1838734"/>
            <a:ext cx="6036708" cy="4449639"/>
          </a:xfrm>
          <a:prstGeom prst="rect">
            <a:avLst/>
          </a:prstGeom>
        </p:spPr>
      </p:pic>
      <p:pic>
        <p:nvPicPr>
          <p:cNvPr id="5" name="Grafik 4"/>
          <p:cNvPicPr>
            <a:picLocks noChangeAspect="1"/>
          </p:cNvPicPr>
          <p:nvPr/>
        </p:nvPicPr>
        <p:blipFill>
          <a:blip r:embed="rId3"/>
          <a:stretch>
            <a:fillRect/>
          </a:stretch>
        </p:blipFill>
        <p:spPr>
          <a:xfrm>
            <a:off x="838200" y="1516446"/>
            <a:ext cx="5145363" cy="5094216"/>
          </a:xfrm>
          <a:prstGeom prst="rect">
            <a:avLst/>
          </a:prstGeom>
        </p:spPr>
      </p:pic>
    </p:spTree>
    <p:extLst>
      <p:ext uri="{BB962C8B-B14F-4D97-AF65-F5344CB8AC3E}">
        <p14:creationId xmlns:p14="http://schemas.microsoft.com/office/powerpoint/2010/main" val="304847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4" name="Inhaltsplatzhalter 3"/>
          <p:cNvPicPr>
            <a:picLocks noGrp="1" noChangeAspect="1"/>
          </p:cNvPicPr>
          <p:nvPr>
            <p:ph idx="1"/>
          </p:nvPr>
        </p:nvPicPr>
        <p:blipFill>
          <a:blip r:embed="rId2"/>
          <a:stretch>
            <a:fillRect/>
          </a:stretch>
        </p:blipFill>
        <p:spPr>
          <a:xfrm>
            <a:off x="0" y="-821542"/>
            <a:ext cx="12192000" cy="8294139"/>
          </a:xfrm>
          <a:prstGeom prst="rect">
            <a:avLst/>
          </a:prstGeom>
        </p:spPr>
      </p:pic>
    </p:spTree>
    <p:extLst>
      <p:ext uri="{BB962C8B-B14F-4D97-AF65-F5344CB8AC3E}">
        <p14:creationId xmlns:p14="http://schemas.microsoft.com/office/powerpoint/2010/main" val="372691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t>Zum Starten… Aktualitäten</a:t>
            </a:r>
            <a:endParaRPr lang="de-CH" b="1" dirty="0"/>
          </a:p>
        </p:txBody>
      </p:sp>
      <p:sp>
        <p:nvSpPr>
          <p:cNvPr id="3" name="Inhaltsplatzhalter 2"/>
          <p:cNvSpPr>
            <a:spLocks noGrp="1"/>
          </p:cNvSpPr>
          <p:nvPr>
            <p:ph idx="1"/>
          </p:nvPr>
        </p:nvSpPr>
        <p:spPr/>
        <p:txBody>
          <a:bodyPr/>
          <a:lstStyle/>
          <a:p>
            <a:r>
              <a:rPr lang="de-CH" dirty="0" smtClean="0"/>
              <a:t>Warum </a:t>
            </a:r>
            <a:r>
              <a:rPr lang="de-CH" dirty="0"/>
              <a:t>so viele Flüchtlinge im Meer ertrinken auf Zambo:</a:t>
            </a:r>
          </a:p>
          <a:p>
            <a:pPr marL="457200" lvl="1" indent="0">
              <a:buNone/>
            </a:pPr>
            <a:r>
              <a:rPr lang="de-CH" u="sng" dirty="0">
                <a:hlinkClick r:id="rId2"/>
              </a:rPr>
              <a:t>http://www.zambo.ch/Start/Special</a:t>
            </a:r>
            <a:r>
              <a:rPr lang="de-CH" dirty="0"/>
              <a:t> </a:t>
            </a:r>
          </a:p>
          <a:p>
            <a:r>
              <a:rPr lang="de-CH" dirty="0"/>
              <a:t>Hashtag #</a:t>
            </a:r>
            <a:r>
              <a:rPr lang="de-CH" dirty="0" err="1"/>
              <a:t>KiyiyaVuranInsanlik</a:t>
            </a:r>
            <a:r>
              <a:rPr lang="de-CH" dirty="0"/>
              <a:t> auf Twitter, Interpretationen des Bildes:</a:t>
            </a:r>
          </a:p>
          <a:p>
            <a:pPr marL="457200" lvl="1" indent="0">
              <a:buNone/>
            </a:pPr>
            <a:r>
              <a:rPr lang="de-CH" u="sng" dirty="0">
                <a:hlinkClick r:id="rId3"/>
              </a:rPr>
              <a:t>http://www.buzzfeed.com/ryanhatesthis/humanity-washed-ashore#.phG8GDzRE</a:t>
            </a:r>
            <a:r>
              <a:rPr lang="de-CH" dirty="0"/>
              <a:t> </a:t>
            </a:r>
          </a:p>
          <a:p>
            <a:pPr marL="0" lvl="0" indent="0">
              <a:buNone/>
            </a:pPr>
            <a:endParaRPr lang="de-CH" dirty="0"/>
          </a:p>
        </p:txBody>
      </p:sp>
    </p:spTree>
    <p:extLst>
      <p:ext uri="{BB962C8B-B14F-4D97-AF65-F5344CB8AC3E}">
        <p14:creationId xmlns:p14="http://schemas.microsoft.com/office/powerpoint/2010/main" val="3734429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CH"/>
          </a:p>
        </p:txBody>
      </p:sp>
      <p:sp>
        <p:nvSpPr>
          <p:cNvPr id="3" name="Untertitel 2"/>
          <p:cNvSpPr>
            <a:spLocks noGrp="1"/>
          </p:cNvSpPr>
          <p:nvPr>
            <p:ph type="subTitle" idx="1"/>
          </p:nvPr>
        </p:nvSpPr>
        <p:spPr/>
        <p:txBody>
          <a:bodyPr/>
          <a:lstStyle/>
          <a:p>
            <a:endParaRPr lang="de-CH"/>
          </a:p>
        </p:txBody>
      </p:sp>
      <p:pic>
        <p:nvPicPr>
          <p:cNvPr id="1026" name="Picture 2" descr="http://www.stellenanzeigen.de/blog/wp-content/uploads/2013/11/Umfrage_48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932" y="759839"/>
            <a:ext cx="6624094" cy="516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175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CH"/>
          </a:p>
        </p:txBody>
      </p:sp>
      <p:sp>
        <p:nvSpPr>
          <p:cNvPr id="3" name="Untertitel 2"/>
          <p:cNvSpPr>
            <a:spLocks noGrp="1"/>
          </p:cNvSpPr>
          <p:nvPr>
            <p:ph type="subTitle" idx="1"/>
          </p:nvPr>
        </p:nvSpPr>
        <p:spPr/>
        <p:txBody>
          <a:bodyPr/>
          <a:lstStyle/>
          <a:p>
            <a:endParaRPr lang="de-CH"/>
          </a:p>
        </p:txBody>
      </p:sp>
      <p:pic>
        <p:nvPicPr>
          <p:cNvPr id="4" name="Grafik 3"/>
          <p:cNvPicPr>
            <a:picLocks noChangeAspect="1"/>
          </p:cNvPicPr>
          <p:nvPr/>
        </p:nvPicPr>
        <p:blipFill>
          <a:blip r:embed="rId2"/>
          <a:stretch>
            <a:fillRect/>
          </a:stretch>
        </p:blipFill>
        <p:spPr>
          <a:xfrm>
            <a:off x="1524000" y="290974"/>
            <a:ext cx="8594863" cy="6437977"/>
          </a:xfrm>
          <a:prstGeom prst="rect">
            <a:avLst/>
          </a:prstGeom>
        </p:spPr>
      </p:pic>
    </p:spTree>
    <p:extLst>
      <p:ext uri="{BB962C8B-B14F-4D97-AF65-F5344CB8AC3E}">
        <p14:creationId xmlns:p14="http://schemas.microsoft.com/office/powerpoint/2010/main" val="552531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stretch>
            <a:fillRect/>
          </a:stretch>
        </p:blipFill>
        <p:spPr>
          <a:xfrm>
            <a:off x="2288570" y="265181"/>
            <a:ext cx="6815673" cy="6456551"/>
          </a:xfrm>
          <a:prstGeom prst="rect">
            <a:avLst/>
          </a:prstGeom>
        </p:spPr>
      </p:pic>
    </p:spTree>
    <p:extLst>
      <p:ext uri="{BB962C8B-B14F-4D97-AF65-F5344CB8AC3E}">
        <p14:creationId xmlns:p14="http://schemas.microsoft.com/office/powerpoint/2010/main" val="1464706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2237509" y="299028"/>
            <a:ext cx="7427044" cy="1301172"/>
          </a:xfrm>
          <a:prstGeom prst="rect">
            <a:avLst/>
          </a:prstGeom>
        </p:spPr>
      </p:pic>
      <p:sp>
        <p:nvSpPr>
          <p:cNvPr id="5" name="Inhaltsplatzhalter 4"/>
          <p:cNvSpPr>
            <a:spLocks noGrp="1"/>
          </p:cNvSpPr>
          <p:nvPr>
            <p:ph idx="1"/>
          </p:nvPr>
        </p:nvSpPr>
        <p:spPr/>
        <p:txBody>
          <a:bodyPr/>
          <a:lstStyle/>
          <a:p>
            <a:r>
              <a:rPr lang="de-CH" dirty="0" smtClean="0"/>
              <a:t>Facebook: 8</a:t>
            </a:r>
          </a:p>
          <a:p>
            <a:r>
              <a:rPr lang="de-CH" dirty="0" smtClean="0"/>
              <a:t>Instagram: 2</a:t>
            </a:r>
          </a:p>
          <a:p>
            <a:r>
              <a:rPr lang="de-CH" dirty="0" err="1" smtClean="0"/>
              <a:t>Snapchat</a:t>
            </a:r>
            <a:r>
              <a:rPr lang="de-CH" dirty="0" smtClean="0"/>
              <a:t>: 0</a:t>
            </a:r>
          </a:p>
          <a:p>
            <a:r>
              <a:rPr lang="de-CH" dirty="0" smtClean="0"/>
              <a:t>WhatsApp: 11</a:t>
            </a:r>
          </a:p>
          <a:p>
            <a:r>
              <a:rPr lang="de-CH" dirty="0" smtClean="0"/>
              <a:t>LinkedIn: 0</a:t>
            </a:r>
          </a:p>
          <a:p>
            <a:r>
              <a:rPr lang="de-CH" dirty="0" err="1" smtClean="0"/>
              <a:t>Youtube</a:t>
            </a:r>
            <a:r>
              <a:rPr lang="de-CH" dirty="0" smtClean="0"/>
              <a:t>: 12</a:t>
            </a:r>
          </a:p>
          <a:p>
            <a:r>
              <a:rPr lang="de-CH" dirty="0" err="1" smtClean="0"/>
              <a:t>YouNow</a:t>
            </a:r>
            <a:r>
              <a:rPr lang="de-CH" dirty="0" smtClean="0"/>
              <a:t>: 0</a:t>
            </a:r>
          </a:p>
          <a:p>
            <a:r>
              <a:rPr lang="de-CH" dirty="0" smtClean="0"/>
              <a:t>Twitter: 2</a:t>
            </a:r>
          </a:p>
          <a:p>
            <a:endParaRPr lang="de-CH" dirty="0"/>
          </a:p>
        </p:txBody>
      </p:sp>
    </p:spTree>
    <p:extLst>
      <p:ext uri="{BB962C8B-B14F-4D97-AF65-F5344CB8AC3E}">
        <p14:creationId xmlns:p14="http://schemas.microsoft.com/office/powerpoint/2010/main" val="3065702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p:txBody>
          <a:bodyPr/>
          <a:lstStyle/>
          <a:p>
            <a:r>
              <a:rPr lang="de-CH" dirty="0" smtClean="0"/>
              <a:t>Facebook: 3</a:t>
            </a:r>
          </a:p>
          <a:p>
            <a:r>
              <a:rPr lang="de-CH" dirty="0" smtClean="0"/>
              <a:t>Instagram: 7</a:t>
            </a:r>
          </a:p>
          <a:p>
            <a:r>
              <a:rPr lang="de-CH" dirty="0" err="1" smtClean="0"/>
              <a:t>Snapchat</a:t>
            </a:r>
            <a:r>
              <a:rPr lang="de-CH" dirty="0" smtClean="0"/>
              <a:t>: 6</a:t>
            </a:r>
          </a:p>
          <a:p>
            <a:r>
              <a:rPr lang="de-CH" dirty="0" smtClean="0"/>
              <a:t>WhatsApp: 1</a:t>
            </a:r>
          </a:p>
          <a:p>
            <a:r>
              <a:rPr lang="de-CH" dirty="0" smtClean="0"/>
              <a:t>LinkedIn: 6</a:t>
            </a:r>
          </a:p>
          <a:p>
            <a:r>
              <a:rPr lang="de-CH" dirty="0" err="1" smtClean="0"/>
              <a:t>Youtube</a:t>
            </a:r>
            <a:r>
              <a:rPr lang="de-CH" dirty="0" smtClean="0"/>
              <a:t>: 3</a:t>
            </a:r>
          </a:p>
          <a:p>
            <a:r>
              <a:rPr lang="de-CH" dirty="0" err="1" smtClean="0"/>
              <a:t>YouNow</a:t>
            </a:r>
            <a:r>
              <a:rPr lang="de-CH" dirty="0" smtClean="0"/>
              <a:t>: 6</a:t>
            </a:r>
          </a:p>
          <a:p>
            <a:r>
              <a:rPr lang="de-CH" dirty="0" smtClean="0"/>
              <a:t>Twitter: 4</a:t>
            </a:r>
          </a:p>
          <a:p>
            <a:endParaRPr lang="de-CH" dirty="0"/>
          </a:p>
        </p:txBody>
      </p:sp>
      <p:pic>
        <p:nvPicPr>
          <p:cNvPr id="2" name="Grafik 1"/>
          <p:cNvPicPr>
            <a:picLocks noChangeAspect="1"/>
          </p:cNvPicPr>
          <p:nvPr/>
        </p:nvPicPr>
        <p:blipFill>
          <a:blip r:embed="rId2"/>
          <a:stretch>
            <a:fillRect/>
          </a:stretch>
        </p:blipFill>
        <p:spPr>
          <a:xfrm>
            <a:off x="2463078" y="172316"/>
            <a:ext cx="5991225" cy="1428750"/>
          </a:xfrm>
          <a:prstGeom prst="rect">
            <a:avLst/>
          </a:prstGeom>
        </p:spPr>
      </p:pic>
    </p:spTree>
    <p:extLst>
      <p:ext uri="{BB962C8B-B14F-4D97-AF65-F5344CB8AC3E}">
        <p14:creationId xmlns:p14="http://schemas.microsoft.com/office/powerpoint/2010/main" val="1584815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976562" y="144871"/>
            <a:ext cx="6238875" cy="1076325"/>
          </a:xfrm>
          <a:prstGeom prst="rect">
            <a:avLst/>
          </a:prstGeom>
        </p:spPr>
      </p:pic>
      <p:sp>
        <p:nvSpPr>
          <p:cNvPr id="3" name="Inhaltsplatzhalter 2"/>
          <p:cNvSpPr>
            <a:spLocks noGrp="1"/>
          </p:cNvSpPr>
          <p:nvPr>
            <p:ph idx="1"/>
          </p:nvPr>
        </p:nvSpPr>
        <p:spPr>
          <a:xfrm>
            <a:off x="838199" y="1308789"/>
            <a:ext cx="10515600" cy="5420001"/>
          </a:xfrm>
        </p:spPr>
        <p:txBody>
          <a:bodyPr>
            <a:normAutofit fontScale="85000" lnSpcReduction="20000"/>
          </a:bodyPr>
          <a:lstStyle/>
          <a:p>
            <a:r>
              <a:rPr lang="de-CH" dirty="0" smtClean="0"/>
              <a:t>Ich etwas davon im Unterricht umsetzen kann.</a:t>
            </a:r>
          </a:p>
          <a:p>
            <a:r>
              <a:rPr lang="de-CH" dirty="0" smtClean="0"/>
              <a:t>Ich viele Praxisbeispiele erhalte, die ich 1 : 1 anwenden kann und die </a:t>
            </a:r>
            <a:r>
              <a:rPr lang="de-CH" dirty="0" err="1" smtClean="0"/>
              <a:t>SuS</a:t>
            </a:r>
            <a:r>
              <a:rPr lang="de-CH" dirty="0" smtClean="0"/>
              <a:t> voll motiviert sind bei der Umsetzung</a:t>
            </a:r>
          </a:p>
          <a:p>
            <a:r>
              <a:rPr lang="de-CH" dirty="0" smtClean="0"/>
              <a:t>3 neue Anwendungen kennen gelernt habe.</a:t>
            </a:r>
          </a:p>
          <a:p>
            <a:r>
              <a:rPr lang="de-CH" dirty="0" smtClean="0"/>
              <a:t>Ich nach dem Kurs mehr weiss als vor dem Kurs.</a:t>
            </a:r>
          </a:p>
          <a:p>
            <a:r>
              <a:rPr lang="de-CH" dirty="0" smtClean="0"/>
              <a:t>Für mich die obengenannten Begriffe fassbar sind und ich weiss, wie einige davon zu bedienen sind.</a:t>
            </a:r>
          </a:p>
          <a:p>
            <a:r>
              <a:rPr lang="de-CH" dirty="0" smtClean="0"/>
              <a:t>Ich bessere PC-Kenntnisse habe.</a:t>
            </a:r>
          </a:p>
          <a:p>
            <a:r>
              <a:rPr lang="de-CH" dirty="0" smtClean="0"/>
              <a:t>Ich viel Neues für die Kids nachhause nehmen kann.</a:t>
            </a:r>
          </a:p>
          <a:p>
            <a:r>
              <a:rPr lang="de-CH" dirty="0" smtClean="0"/>
              <a:t>Mich weiterentwickeln konnte. </a:t>
            </a:r>
            <a:r>
              <a:rPr lang="de-CH" dirty="0" smtClean="0">
                <a:sym typeface="Wingdings" panose="05000000000000000000" pitchFamily="2" charset="2"/>
              </a:rPr>
              <a:t></a:t>
            </a:r>
          </a:p>
          <a:p>
            <a:r>
              <a:rPr lang="de-CH" dirty="0" smtClean="0">
                <a:sym typeface="Wingdings" panose="05000000000000000000" pitchFamily="2" charset="2"/>
              </a:rPr>
              <a:t>Meine </a:t>
            </a:r>
            <a:r>
              <a:rPr lang="de-CH" dirty="0" err="1" smtClean="0">
                <a:sym typeface="Wingdings" panose="05000000000000000000" pitchFamily="2" charset="2"/>
              </a:rPr>
              <a:t>SuS</a:t>
            </a:r>
            <a:r>
              <a:rPr lang="de-CH" dirty="0" smtClean="0">
                <a:sym typeface="Wingdings" panose="05000000000000000000" pitchFamily="2" charset="2"/>
              </a:rPr>
              <a:t> im ICT Unterricht merken, dass ich wie Chuck Norris bin </a:t>
            </a:r>
          </a:p>
          <a:p>
            <a:r>
              <a:rPr lang="de-CH" dirty="0" smtClean="0">
                <a:sym typeface="Wingdings" panose="05000000000000000000" pitchFamily="2" charset="2"/>
              </a:rPr>
              <a:t>Ich mit vielen neuen Ideen und Plänen nach Hause gehen darf.</a:t>
            </a:r>
          </a:p>
          <a:p>
            <a:r>
              <a:rPr lang="de-CH" dirty="0" smtClean="0">
                <a:sym typeface="Wingdings" panose="05000000000000000000" pitchFamily="2" charset="2"/>
              </a:rPr>
              <a:t>Etwas im Unterricht gebrauchen kann.</a:t>
            </a:r>
          </a:p>
          <a:p>
            <a:r>
              <a:rPr lang="de-CH" dirty="0" smtClean="0">
                <a:sym typeface="Wingdings" panose="05000000000000000000" pitchFamily="2" charset="2"/>
              </a:rPr>
              <a:t>Wieder den (ICT-) Puls der </a:t>
            </a:r>
            <a:r>
              <a:rPr lang="de-CH" dirty="0" err="1" smtClean="0">
                <a:sym typeface="Wingdings" panose="05000000000000000000" pitchFamily="2" charset="2"/>
              </a:rPr>
              <a:t>SuS</a:t>
            </a:r>
            <a:r>
              <a:rPr lang="de-CH" dirty="0" smtClean="0">
                <a:sym typeface="Wingdings" panose="05000000000000000000" pitchFamily="2" charset="2"/>
              </a:rPr>
              <a:t> fühlen kann!</a:t>
            </a:r>
            <a:endParaRPr lang="de-CH" dirty="0"/>
          </a:p>
        </p:txBody>
      </p:sp>
    </p:spTree>
    <p:extLst>
      <p:ext uri="{BB962C8B-B14F-4D97-AF65-F5344CB8AC3E}">
        <p14:creationId xmlns:p14="http://schemas.microsoft.com/office/powerpoint/2010/main" val="19283741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1064</Words>
  <Application>Microsoft Office PowerPoint</Application>
  <PresentationFormat>Breitbild</PresentationFormat>
  <Paragraphs>154</Paragraphs>
  <Slides>20</Slides>
  <Notes>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20</vt:i4>
      </vt:variant>
    </vt:vector>
  </HeadingPairs>
  <TitlesOfParts>
    <vt:vector size="25" baseType="lpstr">
      <vt:lpstr>Arial</vt:lpstr>
      <vt:lpstr>Calibri</vt:lpstr>
      <vt:lpstr>Calibri Light</vt:lpstr>
      <vt:lpstr>Wingdings</vt:lpstr>
      <vt:lpstr>Office Theme</vt:lpstr>
      <vt:lpstr>LWB  ICT und Medien</vt:lpstr>
      <vt:lpstr>Zum Starten… Aktualitäten</vt:lpstr>
      <vt:lpstr>Zum Starten… Aktualitäten</vt:lpstr>
      <vt:lpstr>PowerPoint-Präsentation</vt:lpstr>
      <vt:lpstr>PowerPoint-Präsentation</vt:lpstr>
      <vt:lpstr>PowerPoint-Präsentation</vt:lpstr>
      <vt:lpstr>PowerPoint-Präsentation</vt:lpstr>
      <vt:lpstr>PowerPoint-Präsentation</vt:lpstr>
      <vt:lpstr>PowerPoint-Präsentation</vt:lpstr>
      <vt:lpstr>Mit den Kindern ins Gespräch kommen</vt:lpstr>
      <vt:lpstr>Mit den Kindern ins Gespräch kommen</vt:lpstr>
      <vt:lpstr>PowerPoint-Präsentation</vt:lpstr>
      <vt:lpstr>Leitmedienwechsel</vt:lpstr>
      <vt:lpstr>Leitmedienwechsel</vt:lpstr>
      <vt:lpstr>Leitmedienwechsel</vt:lpstr>
      <vt:lpstr>Leitmedienwechsel: Es rumort… </vt:lpstr>
      <vt:lpstr>PowerPoint-Präsentation</vt:lpstr>
      <vt:lpstr>Eintauchen und das Netz auswerfen</vt:lpstr>
      <vt:lpstr>Eintauchen und das Netz auswerfen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Pirmin Stadler</dc:creator>
  <cp:lastModifiedBy>Pirmin Stadler</cp:lastModifiedBy>
  <cp:revision>43</cp:revision>
  <dcterms:created xsi:type="dcterms:W3CDTF">2015-09-08T06:35:15Z</dcterms:created>
  <dcterms:modified xsi:type="dcterms:W3CDTF">2015-09-10T18:44:46Z</dcterms:modified>
</cp:coreProperties>
</file>